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6" r:id="rId2"/>
    <p:sldId id="258" r:id="rId3"/>
    <p:sldId id="259" r:id="rId4"/>
    <p:sldId id="257" r:id="rId5"/>
    <p:sldId id="261" r:id="rId6"/>
    <p:sldId id="262" r:id="rId7"/>
    <p:sldId id="263" r:id="rId8"/>
    <p:sldId id="264" r:id="rId9"/>
    <p:sldId id="265" r:id="rId10"/>
    <p:sldId id="266" r:id="rId11"/>
    <p:sldId id="26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6" autoAdjust="0"/>
    <p:restoredTop sz="65693"/>
  </p:normalViewPr>
  <p:slideViewPr>
    <p:cSldViewPr snapToGrid="0" snapToObjects="1">
      <p:cViewPr>
        <p:scale>
          <a:sx n="114" d="100"/>
          <a:sy n="114" d="100"/>
        </p:scale>
        <p:origin x="474" y="-42"/>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5A627B-2F8B-FE42-8B44-245EFA7C70B5}" type="datetimeFigureOut">
              <a:rPr lang="en-US" smtClean="0"/>
              <a:t>4/29/2019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5C0454-C09F-5F4C-91A2-F3272F86B0CB}" type="slidenum">
              <a:rPr lang="en-US" smtClean="0"/>
              <a:t>‹#›</a:t>
            </a:fld>
            <a:endParaRPr lang="en-US"/>
          </a:p>
        </p:txBody>
      </p:sp>
    </p:spTree>
    <p:extLst>
      <p:ext uri="{BB962C8B-B14F-4D97-AF65-F5344CB8AC3E}">
        <p14:creationId xmlns:p14="http://schemas.microsoft.com/office/powerpoint/2010/main" val="3143446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5C0454-C09F-5F4C-91A2-F3272F86B0CB}" type="slidenum">
              <a:rPr lang="en-US" smtClean="0"/>
              <a:t>1</a:t>
            </a:fld>
            <a:endParaRPr lang="en-US"/>
          </a:p>
        </p:txBody>
      </p:sp>
    </p:spTree>
    <p:extLst>
      <p:ext uri="{BB962C8B-B14F-4D97-AF65-F5344CB8AC3E}">
        <p14:creationId xmlns:p14="http://schemas.microsoft.com/office/powerpoint/2010/main" val="18902246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Next</a:t>
            </a:r>
            <a:r>
              <a:rPr lang="en-US" baseline="0" dirty="0"/>
              <a:t> is my job.</a:t>
            </a:r>
            <a:endParaRPr lang="en-US" dirty="0"/>
          </a:p>
          <a:p>
            <a:pPr algn="just"/>
            <a:endParaRPr lang="en-US" dirty="0"/>
          </a:p>
          <a:p>
            <a:pPr marL="181240" indent="-181240" algn="just">
              <a:buFont typeface="Arial" charset="0"/>
              <a:buChar char="•"/>
            </a:pPr>
            <a:r>
              <a:rPr lang="en-US" dirty="0"/>
              <a:t>I</a:t>
            </a:r>
            <a:r>
              <a:rPr lang="en-US" baseline="0" dirty="0"/>
              <a:t> am a transaction broker, which is what the State of Florida considers me.  </a:t>
            </a:r>
            <a:r>
              <a:rPr lang="en-US" b="1" baseline="0" dirty="0"/>
              <a:t>BE PREPARED TO EXPLAIN WHAT THIS MEANS TO YOUR CUSTOMER.</a:t>
            </a:r>
            <a:endParaRPr lang="en-US" b="1" dirty="0"/>
          </a:p>
          <a:p>
            <a:pPr marL="181240" indent="-181240" algn="just">
              <a:buFont typeface="Arial" charset="0"/>
              <a:buChar char="•"/>
            </a:pPr>
            <a:endParaRPr lang="en-US" b="1" dirty="0"/>
          </a:p>
          <a:p>
            <a:pPr marL="181240" indent="-181240" algn="just">
              <a:buFont typeface="Arial" charset="0"/>
              <a:buChar char="•"/>
            </a:pPr>
            <a:r>
              <a:rPr lang="en-US" dirty="0"/>
              <a:t>I</a:t>
            </a:r>
            <a:r>
              <a:rPr lang="en-US" baseline="0" dirty="0"/>
              <a:t> will do all of the things that are on the list on this slide.  You can count on me for these.</a:t>
            </a:r>
          </a:p>
          <a:p>
            <a:pPr marL="181240" indent="-181240" algn="just">
              <a:buFont typeface="Arial" charset="0"/>
              <a:buChar char="•"/>
            </a:pPr>
            <a:endParaRPr lang="en-US" baseline="0" dirty="0"/>
          </a:p>
          <a:p>
            <a:pPr marL="181240" indent="-181240" algn="just">
              <a:buFont typeface="Arial" charset="0"/>
              <a:buChar char="•"/>
            </a:pPr>
            <a:r>
              <a:rPr lang="en-US" baseline="0" dirty="0"/>
              <a:t>If you have bought/Since you have bought homes before, what has happened tonight is a probably a little different from what you have experienced in the past.  Most associates show everything that they can, waste their customers time, and try to get them into any house that they can sell them.  I won’t do that with you.  I will work to insure that you are pleased with the home you buy and that you feel that you received excellent assistance.  </a:t>
            </a:r>
          </a:p>
          <a:p>
            <a:pPr marL="181240" indent="-181240" algn="just">
              <a:buFont typeface="Arial" charset="0"/>
              <a:buChar char="•"/>
            </a:pPr>
            <a:endParaRPr lang="en-US" u="sng" baseline="0" dirty="0"/>
          </a:p>
          <a:p>
            <a:pPr marL="483306" lvl="1" algn="just"/>
            <a:r>
              <a:rPr lang="en-US" u="sng" baseline="0" dirty="0"/>
              <a:t>Are you comfortable with that?</a:t>
            </a:r>
          </a:p>
          <a:p>
            <a:pPr marL="181240" indent="-181240" algn="just">
              <a:buFont typeface="Arial" charset="0"/>
              <a:buChar char="•"/>
            </a:pPr>
            <a:endParaRPr lang="en-US" baseline="0" dirty="0"/>
          </a:p>
          <a:p>
            <a:pPr marL="181240" indent="-181240" algn="just">
              <a:buFont typeface="Arial" charset="0"/>
              <a:buChar char="•"/>
            </a:pPr>
            <a:r>
              <a:rPr lang="en-US" baseline="0" dirty="0"/>
              <a:t>Most agents also work with from 6 to 10 buyers at any time.  I work with from 1 to 3 and concentrate on doing a good job for each of them.  So, it is important to me that you know that I only get paid if you purchase a house through me and in order for me to invest my time in helping you get the best possible home at the best possible price, I have to know that you are going to buy a home with me. That way I don’t have to be concerned about my interests and I can invest and focus my energies on your priorities.  I find that works best for my customers and for me. </a:t>
            </a:r>
          </a:p>
          <a:p>
            <a:pPr marL="181240" indent="-181240" algn="just">
              <a:buFont typeface="Arial" charset="0"/>
              <a:buChar char="•"/>
            </a:pPr>
            <a:endParaRPr lang="en-US" u="sng" baseline="0" dirty="0"/>
          </a:p>
          <a:p>
            <a:pPr lvl="1" algn="just"/>
            <a:r>
              <a:rPr lang="en-US" u="sng" baseline="0" dirty="0"/>
              <a:t>Does that sound like something that will work for you? </a:t>
            </a:r>
          </a:p>
          <a:p>
            <a:pPr lvl="1" algn="just"/>
            <a:r>
              <a:rPr lang="en-US" u="sng" baseline="0" dirty="0"/>
              <a:t>Can we make that commitment to each other?</a:t>
            </a:r>
          </a:p>
          <a:p>
            <a:pPr algn="just"/>
            <a:endParaRPr lang="en-US" u="sng" baseline="0" dirty="0"/>
          </a:p>
          <a:p>
            <a:pPr algn="just"/>
            <a:r>
              <a:rPr lang="en-US" b="1" baseline="0" dirty="0"/>
              <a:t>THIS IS THE KEY TO THE ENTIRE PROCESS.  WE HAVE ESTABLISHED THAT WE WILL BRING MORE VALUE TO THE TRANSACTION THAN OTHER ASSOCIATES, BUT THAT, IF THE BUYER WANTS TO TAKE ADVANTAGE OF THAT VALUE, WE HAVE TO KNOW THAT HE ORE SHE IS OUR CUSTOMER. WHEN THE BUYER SAYS “YES” ALL YOU HAVE TO DO IS SHAKE THEIR HAND AND TELL THEM THAT YOU ARE LOOKING FORWARD TO WORKING WITH THEM. YOU HAVE NOW MADE YOUR CLOSE AND SALE.  FINDING THE HOUSE IS ONLY FILLING THE ORDER.  SINCE YOU ARE ON THE SAME TEAM, IF THE BUYER IS REASONABLE, IT SHOULD BE EASY TO DO.</a:t>
            </a:r>
          </a:p>
          <a:p>
            <a:pPr algn="just"/>
            <a:endParaRPr lang="en-US" b="1" baseline="0" dirty="0"/>
          </a:p>
          <a:p>
            <a:pPr algn="just"/>
            <a:r>
              <a:rPr lang="en-US" b="0" baseline="0" dirty="0"/>
              <a:t>Great! I look forward to working with you and making this the best home buying experience you have ever had. </a:t>
            </a:r>
          </a:p>
          <a:p>
            <a:pPr algn="just"/>
            <a:endParaRPr lang="en-US" b="0" u="sng" baseline="0" dirty="0"/>
          </a:p>
          <a:p>
            <a:pPr marL="483306" lvl="1" algn="just"/>
            <a:r>
              <a:rPr lang="en-US" b="0" u="sng" baseline="0" dirty="0"/>
              <a:t>Do you have any other questions I can answer at this point?</a:t>
            </a:r>
          </a:p>
          <a:p>
            <a:endParaRPr lang="en-US" dirty="0"/>
          </a:p>
        </p:txBody>
      </p:sp>
      <p:sp>
        <p:nvSpPr>
          <p:cNvPr id="4" name="Slide Number Placeholder 3"/>
          <p:cNvSpPr>
            <a:spLocks noGrp="1"/>
          </p:cNvSpPr>
          <p:nvPr>
            <p:ph type="sldNum" sz="quarter" idx="5"/>
          </p:nvPr>
        </p:nvSpPr>
        <p:spPr/>
        <p:txBody>
          <a:bodyPr/>
          <a:lstStyle/>
          <a:p>
            <a:fld id="{095C0454-C09F-5F4C-91A2-F3272F86B0CB}" type="slidenum">
              <a:rPr lang="en-US" smtClean="0"/>
              <a:t>10</a:t>
            </a:fld>
            <a:endParaRPr lang="en-US"/>
          </a:p>
        </p:txBody>
      </p:sp>
    </p:spTree>
    <p:extLst>
      <p:ext uri="{BB962C8B-B14F-4D97-AF65-F5344CB8AC3E}">
        <p14:creationId xmlns:p14="http://schemas.microsoft.com/office/powerpoint/2010/main" val="39773772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Lastly, let’s talk about actually finding the house. </a:t>
            </a:r>
          </a:p>
          <a:p>
            <a:pPr algn="just"/>
            <a:endParaRPr lang="en-US" dirty="0"/>
          </a:p>
          <a:p>
            <a:pPr lvl="1" algn="just"/>
            <a:r>
              <a:rPr lang="en-US" u="sng" dirty="0"/>
              <a:t>When do you want to start</a:t>
            </a:r>
            <a:r>
              <a:rPr lang="en-US" dirty="0"/>
              <a:t>?</a:t>
            </a:r>
            <a:r>
              <a:rPr lang="en-US" baseline="0" dirty="0"/>
              <a:t>     OR </a:t>
            </a:r>
          </a:p>
          <a:p>
            <a:pPr lvl="1" algn="just"/>
            <a:r>
              <a:rPr lang="en-US" u="sng" baseline="0" dirty="0"/>
              <a:t>Shall </a:t>
            </a:r>
            <a:r>
              <a:rPr lang="en-US" u="sng" dirty="0"/>
              <a:t>we</a:t>
            </a:r>
            <a:r>
              <a:rPr lang="en-US" u="sng" baseline="0" dirty="0"/>
              <a:t> meet Saturday (or other day) morning/afternoon?</a:t>
            </a:r>
          </a:p>
          <a:p>
            <a:pPr algn="just"/>
            <a:endParaRPr lang="en-US" baseline="0" dirty="0"/>
          </a:p>
          <a:p>
            <a:pPr algn="just"/>
            <a:r>
              <a:rPr lang="en-US" baseline="0" dirty="0"/>
              <a:t>Lets meet here, at your residence, at 9:30 (or whatever is appropriate).  I will bring the donuts and you make the coffee, fair enough?</a:t>
            </a:r>
          </a:p>
          <a:p>
            <a:pPr algn="just"/>
            <a:endParaRPr lang="en-US" baseline="0" dirty="0"/>
          </a:p>
          <a:p>
            <a:pPr algn="just"/>
            <a:r>
              <a:rPr lang="en-US" baseline="0" dirty="0"/>
              <a:t>We will:</a:t>
            </a:r>
          </a:p>
          <a:p>
            <a:pPr marL="262305" indent="-262305" algn="just">
              <a:buFont typeface="+mj-lt"/>
              <a:buAutoNum type="arabicPeriod"/>
            </a:pPr>
            <a:r>
              <a:rPr lang="en-US" baseline="0" dirty="0"/>
              <a:t>Go over our itinerary for the day.  I will bring a print out of the houses we are going to see and a route map so that we have all of that organized.</a:t>
            </a:r>
          </a:p>
          <a:p>
            <a:pPr marL="262305" indent="-262305" algn="just">
              <a:buFont typeface="+mj-lt"/>
              <a:buAutoNum type="arabicPeriod"/>
            </a:pPr>
            <a:r>
              <a:rPr lang="en-US" baseline="0" dirty="0"/>
              <a:t>I will answer any questions that you have about:</a:t>
            </a:r>
          </a:p>
          <a:p>
            <a:pPr marL="786915" lvl="1" indent="-262305" algn="just">
              <a:buFont typeface="+mj-lt"/>
              <a:buAutoNum type="alphaUcPeriod"/>
            </a:pPr>
            <a:r>
              <a:rPr lang="en-US" baseline="0" dirty="0"/>
              <a:t>The PASA</a:t>
            </a:r>
          </a:p>
          <a:p>
            <a:pPr marL="786915" lvl="1" indent="-262305" algn="just">
              <a:buFont typeface="+mj-lt"/>
              <a:buAutoNum type="alphaUcPeriod"/>
            </a:pPr>
            <a:r>
              <a:rPr lang="en-US" baseline="0" dirty="0"/>
              <a:t>Expenses</a:t>
            </a:r>
          </a:p>
          <a:p>
            <a:pPr marL="786915" lvl="1" indent="-262305" algn="just">
              <a:buFont typeface="+mj-lt"/>
              <a:buAutoNum type="alphaUcPeriod"/>
            </a:pPr>
            <a:r>
              <a:rPr lang="en-US" baseline="0" dirty="0" err="1"/>
              <a:t>Downpayments</a:t>
            </a:r>
            <a:endParaRPr lang="en-US" baseline="0" dirty="0"/>
          </a:p>
          <a:p>
            <a:pPr marL="786915" lvl="1" indent="-262305" algn="just">
              <a:buFont typeface="+mj-lt"/>
              <a:buAutoNum type="alphaUcPeriod"/>
            </a:pPr>
            <a:r>
              <a:rPr lang="en-US" baseline="0" dirty="0"/>
              <a:t>Financing</a:t>
            </a:r>
          </a:p>
          <a:p>
            <a:pPr marL="262305" indent="-262305" algn="just">
              <a:buFont typeface="+mj-lt"/>
              <a:buAutoNum type="arabicPeriod"/>
            </a:pPr>
            <a:r>
              <a:rPr lang="en-US" baseline="0" dirty="0"/>
              <a:t>I will have the pre-approval letter from your lender/You will have the pre-approval letter from your lender for me.</a:t>
            </a:r>
          </a:p>
          <a:p>
            <a:pPr marL="262305" indent="-262305" algn="just">
              <a:buFont typeface="+mj-lt"/>
              <a:buAutoNum type="arabicPeriod"/>
            </a:pPr>
            <a:r>
              <a:rPr lang="en-US" baseline="0" dirty="0"/>
              <a:t>I’ll schedule our first appointment for 10:15, so we will be on the road by 10:00 and work all day long unless we find the right home sooner.  </a:t>
            </a:r>
          </a:p>
          <a:p>
            <a:pPr marL="262305" indent="-262305" algn="just">
              <a:buFont typeface="+mj-lt"/>
              <a:buAutoNum type="arabicPeriod"/>
            </a:pPr>
            <a:endParaRPr lang="en-US" u="sng" baseline="0" dirty="0"/>
          </a:p>
          <a:p>
            <a:pPr marL="483306" lvl="1" algn="just"/>
            <a:r>
              <a:rPr lang="en-US" u="sng" baseline="0" dirty="0"/>
              <a:t>Does that work for you?</a:t>
            </a:r>
          </a:p>
          <a:p>
            <a:pPr algn="just"/>
            <a:endParaRPr lang="en-US" baseline="0" dirty="0"/>
          </a:p>
          <a:p>
            <a:pPr algn="just"/>
            <a:r>
              <a:rPr lang="en-US" baseline="0" dirty="0"/>
              <a:t>Lets talk about the showing routine or process:</a:t>
            </a:r>
          </a:p>
          <a:p>
            <a:pPr marL="262305" indent="-262305" algn="just">
              <a:buFont typeface="+mj-lt"/>
              <a:buAutoNum type="arabicPeriod"/>
            </a:pPr>
            <a:r>
              <a:rPr lang="en-US" baseline="0" dirty="0"/>
              <a:t>I want you to look at each home by yourselves.  I will be close by if you have questions.  Take your time.  Look in the closets, loiter in the rooms, check out the garage, sit in the family room, get a feel for the house.  If the seller is present, hopefully he/she won’t be, I will carry on a conversation with him/her and try to keep him/her away from you.  Remember it takes a lot more time to “decide on” a home than to decide that a house it is not right for you.  </a:t>
            </a:r>
          </a:p>
          <a:p>
            <a:pPr marL="262305" indent="-262305" algn="just">
              <a:buFont typeface="+mj-lt"/>
              <a:buAutoNum type="arabicPeriod"/>
            </a:pPr>
            <a:r>
              <a:rPr lang="en-US" baseline="0" dirty="0"/>
              <a:t>Afterwards, we will walk out into the backyard or go sit in the car and I will ask you what you liked and didn’t like about the house.  The better you “debrief” me the more I can help you clarify your thoughts.</a:t>
            </a:r>
          </a:p>
          <a:p>
            <a:pPr marL="262305" indent="-262305" algn="just">
              <a:buFont typeface="+mj-lt"/>
              <a:buAutoNum type="arabicPeriod"/>
            </a:pPr>
            <a:r>
              <a:rPr lang="en-US" baseline="0" dirty="0"/>
              <a:t>If we go to a house and we know right away that it is not the right one, we will still go in to be courteous, but we will take a cursory look and then leave</a:t>
            </a:r>
            <a:r>
              <a:rPr lang="en-US" u="sng" baseline="0" dirty="0"/>
              <a:t>.</a:t>
            </a:r>
          </a:p>
          <a:p>
            <a:pPr marL="745611" lvl="1" indent="-262305" algn="just">
              <a:buFont typeface="+mj-lt"/>
              <a:buAutoNum type="arabicPeriod"/>
            </a:pPr>
            <a:endParaRPr lang="en-US" u="sng" baseline="0" dirty="0"/>
          </a:p>
          <a:p>
            <a:pPr marL="483306" lvl="1" algn="just"/>
            <a:r>
              <a:rPr lang="en-US" u="sng" baseline="0" dirty="0"/>
              <a:t>How does this sound so far?</a:t>
            </a:r>
          </a:p>
          <a:p>
            <a:pPr marL="745611" lvl="1" indent="-262305" algn="just">
              <a:buFont typeface="+mj-lt"/>
              <a:buAutoNum type="arabicPeriod"/>
            </a:pPr>
            <a:endParaRPr lang="en-US" u="sng" baseline="0" dirty="0"/>
          </a:p>
          <a:p>
            <a:pPr marL="262305" indent="-262305" algn="just">
              <a:buFont typeface="+mj-lt"/>
              <a:buAutoNum type="arabicPeriod"/>
            </a:pPr>
            <a:r>
              <a:rPr lang="en-US" baseline="0" dirty="0"/>
              <a:t>Then we will go to the second house and go through the same process.  The only thing that will be different is that I will ask you to make a decision between the two houses.  This does not mean that  you are going to buy one or the other.  You may not like either one, but you have to keep deciding between two.   Worse than not liking any is liking them all.  If we like them all, we will never make a good decision.  </a:t>
            </a:r>
          </a:p>
          <a:p>
            <a:pPr marL="262305" indent="-262305" algn="just">
              <a:buFont typeface="+mj-lt"/>
              <a:buAutoNum type="arabicPeriod"/>
            </a:pPr>
            <a:endParaRPr lang="en-US" u="sng" baseline="0" dirty="0"/>
          </a:p>
          <a:p>
            <a:pPr marL="483306" lvl="1" algn="just"/>
            <a:r>
              <a:rPr lang="en-US" u="sng" baseline="0" dirty="0"/>
              <a:t>Does that make sense to you?</a:t>
            </a:r>
          </a:p>
          <a:p>
            <a:pPr marL="483306" lvl="1" algn="just"/>
            <a:endParaRPr lang="en-US" u="sng" baseline="0" dirty="0"/>
          </a:p>
          <a:p>
            <a:pPr marL="262305" indent="-262305" algn="just">
              <a:buFont typeface="+mj-lt"/>
              <a:buAutoNum type="arabicPeriod"/>
            </a:pPr>
            <a:r>
              <a:rPr lang="en-US" baseline="0" dirty="0"/>
              <a:t>We will look at 4 houses and, assuming we have not found the right home, we will take a break.  It will be close to the lunch hour and I will buy us lunch. We can talk over the morning’s activities and the homes we will see in the afternoon.  </a:t>
            </a:r>
          </a:p>
          <a:p>
            <a:pPr marL="262305" indent="-262305" algn="just">
              <a:buFont typeface="+mj-lt"/>
              <a:buAutoNum type="arabicPeriod"/>
            </a:pPr>
            <a:endParaRPr lang="en-US" u="sng" baseline="0" dirty="0"/>
          </a:p>
          <a:p>
            <a:pPr marL="483306" lvl="1" algn="just"/>
            <a:r>
              <a:rPr lang="en-US" u="sng" baseline="0" dirty="0"/>
              <a:t>So far so good?</a:t>
            </a:r>
          </a:p>
          <a:p>
            <a:pPr marL="483306" lvl="1" algn="just"/>
            <a:endParaRPr lang="en-US" u="sng" baseline="0" dirty="0"/>
          </a:p>
          <a:p>
            <a:pPr marL="262305" indent="-262305" algn="just">
              <a:buFont typeface="+mj-lt"/>
              <a:buAutoNum type="arabicPeriod"/>
            </a:pPr>
            <a:r>
              <a:rPr lang="en-US" baseline="0" dirty="0"/>
              <a:t>At the end of the day, if we haven’t found the right home, we will go someplace and sit down with the computer.  If there are more homes to consider in our original parameters, we will schedule appointments to see them, if there aren’t, we will talk about how we want to change our criteria to keep homing in on the right home, </a:t>
            </a:r>
          </a:p>
          <a:p>
            <a:pPr marL="262305" indent="-262305" algn="just">
              <a:buFont typeface="+mj-lt"/>
              <a:buAutoNum type="arabicPeriod"/>
            </a:pPr>
            <a:endParaRPr lang="en-US" u="sng" baseline="0" dirty="0"/>
          </a:p>
          <a:p>
            <a:pPr marL="483306" lvl="1" algn="just"/>
            <a:r>
              <a:rPr lang="en-US" u="sng" baseline="0" dirty="0"/>
              <a:t>Does that make sense to you?  </a:t>
            </a:r>
          </a:p>
          <a:p>
            <a:pPr algn="just"/>
            <a:r>
              <a:rPr lang="en-US" b="1" baseline="0" dirty="0"/>
              <a:t>    </a:t>
            </a:r>
          </a:p>
          <a:p>
            <a:pPr lvl="0" algn="just"/>
            <a:r>
              <a:rPr lang="en-US" b="1" baseline="0" dirty="0"/>
              <a:t>THIS IS A KEY PIECE MOST ASSOCIATES MISS.  IF YOU HAVE NOT FOUND THE RIGHT HOUSE YOU MUST KEEP THE MOMENTUM GOING.  YOU CANNOT “CALL THEM NEXT WEEK” TO “SET UP ANOTHER TIME”.  YOU ARE FRUSTRATED AND SO ARE THEY.  IF YOU CANNOT MOVE THE BALL FORWARD HERE, YOU STAND A GOOD CHANCE OF LOSING THEM.  </a:t>
            </a:r>
          </a:p>
          <a:p>
            <a:pPr lvl="1" algn="just"/>
            <a:endParaRPr lang="en-US" b="1" baseline="0" dirty="0"/>
          </a:p>
          <a:p>
            <a:pPr algn="just"/>
            <a:r>
              <a:rPr lang="en-US" b="0" baseline="0" dirty="0"/>
              <a:t>If we feel that we have found the right home during our travels, we need to be able to act.  </a:t>
            </a:r>
          </a:p>
          <a:p>
            <a:pPr algn="just"/>
            <a:endParaRPr lang="en-US" b="0" baseline="0" dirty="0"/>
          </a:p>
          <a:p>
            <a:pPr algn="just"/>
            <a:r>
              <a:rPr lang="en-US" b="0" baseline="0" dirty="0"/>
              <a:t>There are two ways to approach this:  </a:t>
            </a:r>
          </a:p>
          <a:p>
            <a:pPr marL="241653" indent="-241653" algn="just">
              <a:buFont typeface="+mj-lt"/>
              <a:buAutoNum type="arabicPeriod"/>
            </a:pPr>
            <a:r>
              <a:rPr lang="en-US" b="0" baseline="0" dirty="0"/>
              <a:t>Some purchasers want to go back and visit the home again before making an offer.  If you want to do this we certainly can; however, if we are going to make an offer other than asking price, our obvious interest in the home could hurt our negotiating position.  </a:t>
            </a:r>
          </a:p>
          <a:p>
            <a:pPr marL="241653" indent="-241653" algn="just">
              <a:buFont typeface="+mj-lt"/>
              <a:buAutoNum type="arabicPeriod"/>
            </a:pPr>
            <a:r>
              <a:rPr lang="en-US" b="0" baseline="0" dirty="0"/>
              <a:t>The other way to do this is, when we are in the home, if you really like </a:t>
            </a:r>
            <a:r>
              <a:rPr lang="en-US" b="0" strike="noStrike" baseline="0" dirty="0"/>
              <a:t>it and believe </a:t>
            </a:r>
            <a:r>
              <a:rPr lang="en-US" b="0" baseline="0" dirty="0"/>
              <a:t>this may be the one, give me a sign and we will take more time.  If the seller is there I will try to keep them away.  If not, I will go with you through the home and we can take another good look at all of the cosmetics and decide what we want to ask to have stay with the home.  If we do it this way, when we leave we will have a good idea of what we are going to ask for because we don’t want to come back until after the seller has signed the PASA.  </a:t>
            </a:r>
          </a:p>
          <a:p>
            <a:pPr algn="just"/>
            <a:endParaRPr lang="en-US" b="0" u="sng" baseline="0" dirty="0"/>
          </a:p>
          <a:p>
            <a:pPr marL="483306" lvl="1" algn="just"/>
            <a:r>
              <a:rPr lang="en-US" b="0" u="sng" baseline="0" dirty="0"/>
              <a:t>Which way do you want to handle this?  </a:t>
            </a:r>
          </a:p>
          <a:p>
            <a:pPr algn="just"/>
            <a:endParaRPr lang="en-US" b="0" baseline="0" dirty="0"/>
          </a:p>
          <a:p>
            <a:pPr lvl="0" algn="just"/>
            <a:r>
              <a:rPr lang="en-US" b="1" baseline="0" dirty="0"/>
              <a:t>THIS IS GOOD ADVICE AND SHOWS THAT YOU ARE THEIR ADVOCATE, IT ALSO ASSUMES THAT THEY ARE GOING TO BUY A HOUSE.  </a:t>
            </a:r>
          </a:p>
          <a:p>
            <a:pPr algn="just"/>
            <a:endParaRPr lang="en-US" b="1" baseline="0" dirty="0"/>
          </a:p>
          <a:p>
            <a:pPr marL="483306" lvl="1" algn="just"/>
            <a:r>
              <a:rPr lang="en-US" b="0" u="sng" baseline="0" dirty="0"/>
              <a:t>Any questions?</a:t>
            </a:r>
          </a:p>
          <a:p>
            <a:pPr algn="just"/>
            <a:endParaRPr lang="en-US" b="0" i="1" baseline="0" dirty="0"/>
          </a:p>
          <a:p>
            <a:pPr algn="just"/>
            <a:endParaRPr lang="en-US" b="0" baseline="0" dirty="0"/>
          </a:p>
          <a:p>
            <a:pPr algn="just"/>
            <a:r>
              <a:rPr lang="en-US" b="0" baseline="0" dirty="0"/>
              <a:t>Three last things.  </a:t>
            </a:r>
          </a:p>
          <a:p>
            <a:pPr marL="241653" indent="-241653" algn="just">
              <a:buFont typeface="+mj-lt"/>
              <a:buAutoNum type="arabicPeriod"/>
            </a:pPr>
            <a:r>
              <a:rPr lang="en-US" b="0" baseline="0" dirty="0"/>
              <a:t>First, the thing that will get any other possible purchasers off of the fence is your level of interest in the property.  If we see a home, like it and express interest, the other associate may figure that out and push any other interested parties to submit an offer.  Remember, when we talked about timing and I said it is important not to give the seller a lot of time to think about our offer?  </a:t>
            </a:r>
            <a:r>
              <a:rPr lang="en-US" b="0" u="none" baseline="0" dirty="0"/>
              <a:t>We want to be able to act decisively, agreed?  </a:t>
            </a:r>
          </a:p>
          <a:p>
            <a:pPr algn="just"/>
            <a:endParaRPr lang="en-US" b="0" u="none" baseline="0" dirty="0"/>
          </a:p>
          <a:p>
            <a:pPr marL="483306" lvl="1" algn="just"/>
            <a:r>
              <a:rPr lang="en-US" b="0" u="sng" baseline="0" dirty="0"/>
              <a:t>Your money for the escrow deposit is available on Saturday isn’t it?  </a:t>
            </a:r>
            <a:endParaRPr lang="en-US" b="1" u="none" baseline="0" dirty="0"/>
          </a:p>
          <a:p>
            <a:pPr algn="just"/>
            <a:endParaRPr lang="en-US" b="1" u="sng" baseline="0" dirty="0"/>
          </a:p>
          <a:p>
            <a:pPr algn="just"/>
            <a:r>
              <a:rPr lang="en-US" b="1" baseline="0" dirty="0"/>
              <a:t>IT IS IMPORTANT THAT THE BUYER REALIZE THAT HE/SHE HAS TO HAVE THE MONEY AVAILABLE TO MAKE THE OFFER. </a:t>
            </a:r>
            <a:r>
              <a:rPr lang="en-US" b="0" baseline="0" dirty="0"/>
              <a:t> </a:t>
            </a:r>
            <a:r>
              <a:rPr lang="en-US" b="1" baseline="0" dirty="0"/>
              <a:t>PROPERLY EXPLAINING THE PROCESS, WHY WE DO THINGS THE WAY WE DO THEM AND GAININNG AGREEMENT HERE HELPS ELIMINATE “I WANT TO THINK ABOUT IT”, WHICH MAY COST YOUR CUSTOMER THE #1 CHOICE AND POTENTIALLY DRIVE YOUR CUSTOMER TO ANOTHER REALTOR.                          </a:t>
            </a:r>
            <a:endParaRPr lang="en-US" b="0" baseline="0" dirty="0"/>
          </a:p>
          <a:p>
            <a:pPr algn="just"/>
            <a:r>
              <a:rPr lang="en-US" b="0" baseline="0" dirty="0"/>
              <a:t>  </a:t>
            </a:r>
          </a:p>
          <a:p>
            <a:pPr algn="just"/>
            <a:r>
              <a:rPr lang="en-US" b="0" baseline="0" dirty="0"/>
              <a:t>Two last items are pretty simple.  You probably recognize that I am good at what I do, but I want you to know two things:</a:t>
            </a:r>
          </a:p>
          <a:p>
            <a:pPr marL="251609" indent="-251609" algn="just">
              <a:buFont typeface="+mj-lt"/>
              <a:buAutoNum type="arabicPeriod" startAt="2"/>
            </a:pPr>
            <a:r>
              <a:rPr lang="en-US" b="0" baseline="0" dirty="0"/>
              <a:t>I cannot convince you to buy the wrong home, and I wouldn’t try.  </a:t>
            </a:r>
          </a:p>
          <a:p>
            <a:pPr marL="251609" indent="-251609" algn="just">
              <a:buFont typeface="+mj-lt"/>
              <a:buAutoNum type="arabicPeriod" startAt="2"/>
            </a:pPr>
            <a:endParaRPr lang="en-US" b="0" u="sng" baseline="0" dirty="0"/>
          </a:p>
          <a:p>
            <a:pPr marL="483306" lvl="1" algn="just"/>
            <a:r>
              <a:rPr lang="en-US" b="0" u="sng" baseline="0" dirty="0"/>
              <a:t>Are you comfortable with that?</a:t>
            </a:r>
          </a:p>
          <a:p>
            <a:pPr marL="251609" indent="-251609" algn="just">
              <a:buFont typeface="+mj-lt"/>
              <a:buAutoNum type="arabicPeriod" startAt="2"/>
            </a:pPr>
            <a:endParaRPr lang="en-US" b="0" u="sng" baseline="0" dirty="0"/>
          </a:p>
          <a:p>
            <a:pPr marL="251609" indent="-251609" algn="just">
              <a:buFont typeface="+mj-lt"/>
              <a:buAutoNum type="arabicPeriod" startAt="2"/>
            </a:pPr>
            <a:r>
              <a:rPr lang="en-US" b="0" baseline="0" dirty="0"/>
              <a:t>I have seen many ways possible of trying to make the “best buy” and most of them don’t work. The people who make the best buys are the ones who </a:t>
            </a:r>
            <a:r>
              <a:rPr lang="en-US" b="1" baseline="0" dirty="0"/>
              <a:t>know it when they see it</a:t>
            </a:r>
            <a:r>
              <a:rPr lang="en-US" b="0" baseline="0" dirty="0"/>
              <a:t> and then act on it.  When we are out looking you will know it when you see it and then everything else is easy.  </a:t>
            </a:r>
          </a:p>
          <a:p>
            <a:pPr marL="251609" indent="-251609" algn="just">
              <a:buFont typeface="+mj-lt"/>
              <a:buAutoNum type="arabicPeriod" startAt="2"/>
            </a:pPr>
            <a:endParaRPr lang="en-US" b="0" u="sng" baseline="0" dirty="0"/>
          </a:p>
          <a:p>
            <a:pPr marL="483306" lvl="1" algn="just"/>
            <a:r>
              <a:rPr lang="en-US" b="0" u="sng" baseline="0" dirty="0"/>
              <a:t>Make sense?           </a:t>
            </a:r>
          </a:p>
          <a:p>
            <a:pPr algn="just"/>
            <a:r>
              <a:rPr lang="en-US" b="0" u="sng" baseline="0" dirty="0"/>
              <a:t>      </a:t>
            </a:r>
          </a:p>
          <a:p>
            <a:pPr algn="just"/>
            <a:r>
              <a:rPr lang="en-US" b="1" baseline="0" dirty="0"/>
              <a:t>YOU ARE “PRESELLING” YOUR CLOSE.  WHEN YOU THINK YOU HAVE FOUND THE RIGHT HOUSE, ALL YOU HAVE TO DO IS LOOK AT THE PURCHASER AND SAY, “DIDN’T I TELL YOU THAT YOU WOULD KNOW IT WHEN YOU SAW IT?”.  IF YOU GET A POSITIVE AFFIRMATION, THEN THE NEXT STATEMENT IS, “LETS TAKE A THOROUGH LOOK AND THEN GO TO THE OFFICE TO TAKE CARE OF THE PAPERWORK”. </a:t>
            </a:r>
          </a:p>
          <a:p>
            <a:pPr algn="just"/>
            <a:endParaRPr lang="en-US" b="1" baseline="0" dirty="0"/>
          </a:p>
          <a:p>
            <a:pPr algn="just"/>
            <a:r>
              <a:rPr lang="en-US" b="1" baseline="0" dirty="0"/>
              <a:t>IF YOUR BUYER IS NON-COMMITAL, THEN DONT ASK HIM/HER TO BUY. YOU USUALLY ONLY GET ONE SHOT AT THE CLOSE.   IT IS DIFICULT TO TRY TO SELL MORE THAN ONE  HOUSE TO A CUSTOMER. </a:t>
            </a:r>
          </a:p>
          <a:p>
            <a:pPr algn="just"/>
            <a:endParaRPr lang="en-US" b="1" baseline="0" dirty="0"/>
          </a:p>
          <a:p>
            <a:pPr marL="483306" lvl="1" algn="just"/>
            <a:r>
              <a:rPr lang="en-US" b="0" u="sng" baseline="0" dirty="0"/>
              <a:t>Any other questions before we start to look?  </a:t>
            </a:r>
          </a:p>
          <a:p>
            <a:pPr algn="just"/>
            <a:endParaRPr lang="en-US" b="0" u="sng" baseline="0" dirty="0"/>
          </a:p>
          <a:p>
            <a:pPr algn="just"/>
            <a:r>
              <a:rPr lang="en-US" b="0" baseline="0" dirty="0"/>
              <a:t>Good, then I want you to know I look forward to working with you and finding you that special home.</a:t>
            </a:r>
          </a:p>
          <a:p>
            <a:endParaRPr lang="en-US" dirty="0"/>
          </a:p>
        </p:txBody>
      </p:sp>
      <p:sp>
        <p:nvSpPr>
          <p:cNvPr id="4" name="Slide Number Placeholder 3"/>
          <p:cNvSpPr>
            <a:spLocks noGrp="1"/>
          </p:cNvSpPr>
          <p:nvPr>
            <p:ph type="sldNum" sz="quarter" idx="5"/>
          </p:nvPr>
        </p:nvSpPr>
        <p:spPr/>
        <p:txBody>
          <a:bodyPr/>
          <a:lstStyle/>
          <a:p>
            <a:fld id="{095C0454-C09F-5F4C-91A2-F3272F86B0CB}" type="slidenum">
              <a:rPr lang="en-US" smtClean="0"/>
              <a:t>11</a:t>
            </a:fld>
            <a:endParaRPr lang="en-US"/>
          </a:p>
        </p:txBody>
      </p:sp>
    </p:spTree>
    <p:extLst>
      <p:ext uri="{BB962C8B-B14F-4D97-AF65-F5344CB8AC3E}">
        <p14:creationId xmlns:p14="http://schemas.microsoft.com/office/powerpoint/2010/main" val="3254746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aseline="0" dirty="0"/>
              <a:t>The home buying process breaks down to 7 steps.  Lets talk about them:</a:t>
            </a:r>
          </a:p>
          <a:p>
            <a:pPr algn="just"/>
            <a:endParaRPr lang="en-US" baseline="0" dirty="0"/>
          </a:p>
          <a:p>
            <a:pPr marL="262305" indent="-262305" algn="just">
              <a:buFont typeface="+mj-lt"/>
              <a:buAutoNum type="arabicPeriod"/>
            </a:pPr>
            <a:r>
              <a:rPr lang="en-US" baseline="0" dirty="0"/>
              <a:t>Establishing the lender relationship is key and we will talk about the lender relationship in detail in just a few moments.</a:t>
            </a:r>
          </a:p>
          <a:p>
            <a:pPr marL="262305" indent="-262305" algn="just">
              <a:buFont typeface="+mj-lt"/>
              <a:buAutoNum type="arabicPeriod"/>
            </a:pPr>
            <a:r>
              <a:rPr lang="en-US" baseline="0" dirty="0"/>
              <a:t>The first step in helping you find the right home is to ensure that you have access to all available inventory.  Your key access points for the most recent and accurate information are through the Coldwell Banker Vanguard website and through a portal that I can set up to assist you in accessing the available properties in our MLS.</a:t>
            </a:r>
          </a:p>
          <a:p>
            <a:pPr marL="262305" indent="-262305" algn="just">
              <a:buFont typeface="+mj-lt"/>
              <a:buAutoNum type="arabicPeriod"/>
            </a:pPr>
            <a:r>
              <a:rPr lang="en-US" baseline="0" dirty="0"/>
              <a:t>Once we have a chance to review the inventory that is available together, we can begin to narrow the field to those homes that meet your criteria .  (</a:t>
            </a:r>
            <a:r>
              <a:rPr lang="en-US" b="1" i="0" baseline="0" dirty="0"/>
              <a:t>BUYER QUESTIONAIRE</a:t>
            </a:r>
            <a:r>
              <a:rPr lang="en-US" baseline="0" dirty="0"/>
              <a:t>). The MLS portal will assist in mirroring the key features that you would like in your home and you will be able to:</a:t>
            </a:r>
          </a:p>
          <a:p>
            <a:pPr marL="745611" lvl="1" indent="-262305" algn="just">
              <a:buFont typeface="+mj-lt"/>
              <a:buAutoNum type="alphaUcPeriod"/>
            </a:pPr>
            <a:r>
              <a:rPr lang="en-US" baseline="0" dirty="0"/>
              <a:t>Access a pre-defined search set up exclusively for you.</a:t>
            </a:r>
          </a:p>
          <a:p>
            <a:pPr marL="745611" lvl="1" indent="-262305" algn="just">
              <a:buFont typeface="+mj-lt"/>
              <a:buAutoNum type="alphaUcPeriod"/>
            </a:pPr>
            <a:r>
              <a:rPr lang="en-US" baseline="0" dirty="0"/>
              <a:t>Review the detail of homes that you like.</a:t>
            </a:r>
          </a:p>
          <a:p>
            <a:pPr marL="745611" lvl="1" indent="-262305" algn="just">
              <a:buFont typeface="+mj-lt"/>
              <a:buAutoNum type="alphaUcPeriod"/>
            </a:pPr>
            <a:r>
              <a:rPr lang="en-US" baseline="0" dirty="0"/>
              <a:t>Save properties that interest you.</a:t>
            </a:r>
          </a:p>
          <a:p>
            <a:pPr marL="745611" lvl="1" indent="-262305" algn="just">
              <a:buFont typeface="+mj-lt"/>
              <a:buAutoNum type="alphaUcPeriod"/>
            </a:pPr>
            <a:r>
              <a:rPr lang="en-US" baseline="0" dirty="0"/>
              <a:t>Communicate with me through this portal.</a:t>
            </a:r>
          </a:p>
          <a:p>
            <a:pPr marL="745611" lvl="1" indent="-262305" algn="just">
              <a:buFont typeface="+mj-lt"/>
              <a:buAutoNum type="alphaUcPeriod"/>
            </a:pPr>
            <a:r>
              <a:rPr lang="en-US" baseline="0" dirty="0"/>
              <a:t>Personally adjust your criteria.</a:t>
            </a:r>
          </a:p>
          <a:p>
            <a:pPr marL="262305" indent="-262305" algn="just">
              <a:buFont typeface="+mj-lt"/>
              <a:buAutoNum type="arabicPeriod"/>
            </a:pPr>
            <a:r>
              <a:rPr lang="en-US" baseline="0" dirty="0"/>
              <a:t>After we have made a thorough internet search, we will tour the cream of the crop and make certain that:</a:t>
            </a:r>
          </a:p>
          <a:p>
            <a:pPr marL="786915" lvl="1" indent="-262305" algn="just">
              <a:buFont typeface="+mj-lt"/>
              <a:buAutoNum type="alphaUcPeriod"/>
            </a:pPr>
            <a:r>
              <a:rPr lang="en-US" baseline="0" dirty="0"/>
              <a:t>You have seen the best alternatives.</a:t>
            </a:r>
          </a:p>
          <a:p>
            <a:pPr marL="786915" lvl="1" indent="-262305" algn="just">
              <a:buFont typeface="+mj-lt"/>
              <a:buAutoNum type="alphaUcPeriod"/>
            </a:pPr>
            <a:r>
              <a:rPr lang="en-US" baseline="0" dirty="0"/>
              <a:t>You have found the best match.</a:t>
            </a:r>
          </a:p>
          <a:p>
            <a:pPr marL="262305" indent="-262305" algn="just">
              <a:buFont typeface="+mj-lt"/>
              <a:buAutoNum type="arabicPeriod"/>
            </a:pPr>
            <a:r>
              <a:rPr lang="en-US" baseline="0" dirty="0"/>
              <a:t>When we have found the right home for you, I will write and present your offer. But, before, that I want to assure you that we will review everything that is available.</a:t>
            </a:r>
          </a:p>
          <a:p>
            <a:pPr marL="262305" indent="-262305" algn="just">
              <a:buFont typeface="+mj-lt"/>
              <a:buAutoNum type="arabicPeriod"/>
            </a:pPr>
            <a:endParaRPr lang="en-US" baseline="0" dirty="0"/>
          </a:p>
          <a:p>
            <a:pPr marL="483306" lvl="1" algn="just"/>
            <a:r>
              <a:rPr lang="en-US" u="sng" baseline="0" dirty="0"/>
              <a:t>That is what I would want and I assume that is what you want, am I correct about that?</a:t>
            </a:r>
          </a:p>
          <a:p>
            <a:pPr marL="483306" lvl="1" algn="just"/>
            <a:endParaRPr lang="en-US" u="sng" baseline="0" dirty="0"/>
          </a:p>
          <a:p>
            <a:pPr marL="745611" lvl="1" indent="-262305" algn="just">
              <a:buFont typeface="+mj-lt"/>
              <a:buAutoNum type="alphaUcPeriod"/>
            </a:pPr>
            <a:r>
              <a:rPr lang="en-US" baseline="0" dirty="0"/>
              <a:t>A couple of words about offers:</a:t>
            </a:r>
          </a:p>
          <a:p>
            <a:pPr marL="1309983" lvl="2" indent="-302066" algn="just">
              <a:buFont typeface="+mj-lt"/>
              <a:buAutoNum type="romanUcPeriod"/>
            </a:pPr>
            <a:r>
              <a:rPr lang="en-US" baseline="0" dirty="0"/>
              <a:t>Most people do not offer full price on the first offer, but there are exceptions to this:</a:t>
            </a:r>
          </a:p>
          <a:p>
            <a:pPr marL="1847038" lvl="3" indent="-314512" algn="just">
              <a:buFont typeface="+mj-lt"/>
              <a:buAutoNum type="alphaLcPeriod"/>
            </a:pPr>
            <a:r>
              <a:rPr lang="en-US" baseline="0" dirty="0"/>
              <a:t>If you find that one house that will work for you, it would be silly to let it get away over less than $30 a month, right? At the present mortgage rates, $5000 of sales price equates to just $25 a month of principal and interest. </a:t>
            </a:r>
            <a:r>
              <a:rPr lang="en-US" b="1" baseline="0" dirty="0"/>
              <a:t>(THESE NUMBERS ARE EXAMPLES.  USE YOUR CALCULATOR TO DETERMINE THE COST PER $1,000 DOLLARS BASED ON THE CURRENT RATE. FOR EXAMPLE, THE MONTHLY REPAYMENT OF $1,000  AT 4.5% OVER 30 YEARS IS $5.07, THEREFORE AN ADDITIONAL $5,000 TO THE BUYER WOULD BE LESS THAN $30 PER MONTH ON THE PAYMENT, BUT COULD MAKE A SIGNIFICANT DIFFERENCE TO THE SELLER).</a:t>
            </a:r>
            <a:endParaRPr lang="en-US" baseline="0" dirty="0"/>
          </a:p>
          <a:p>
            <a:pPr marL="1847038" lvl="3" indent="-314512" algn="just">
              <a:buFont typeface="+mj-lt"/>
              <a:buAutoNum type="alphaLcPeriod"/>
            </a:pPr>
            <a:r>
              <a:rPr lang="en-US" baseline="0" dirty="0"/>
              <a:t>If there is one house that is head and shoulders above the others, it would be silly to let it go for $15 or $20 a month, </a:t>
            </a:r>
            <a:r>
              <a:rPr lang="en-US" u="sng" baseline="0" dirty="0"/>
              <a:t>agreed?</a:t>
            </a:r>
            <a:r>
              <a:rPr lang="en-US" baseline="0" dirty="0"/>
              <a:t>  Or,</a:t>
            </a:r>
          </a:p>
          <a:p>
            <a:pPr marL="1847038" lvl="3" indent="-314512" algn="just">
              <a:buFont typeface="+mj-lt"/>
              <a:buAutoNum type="alphaLcPeriod"/>
            </a:pPr>
            <a:r>
              <a:rPr lang="en-US" baseline="0" dirty="0"/>
              <a:t>If there are multiple offers you may want to offer full price on your first offer.</a:t>
            </a:r>
          </a:p>
          <a:p>
            <a:pPr marL="1270221" lvl="2" indent="-262305" algn="just">
              <a:buFont typeface="+mj-lt"/>
              <a:buAutoNum type="romanUcPeriod"/>
            </a:pPr>
            <a:r>
              <a:rPr lang="en-US" baseline="0" dirty="0"/>
              <a:t>We will talk more about this step of the process, but the important things to know are:</a:t>
            </a:r>
          </a:p>
          <a:p>
            <a:pPr marL="1847038" lvl="3" indent="-314512" algn="just">
              <a:buFont typeface="+mj-lt"/>
              <a:buAutoNum type="alphaLcPeriod"/>
            </a:pPr>
            <a:r>
              <a:rPr lang="en-US" baseline="0" dirty="0"/>
              <a:t>I will give you an honest evaluation of the situation.</a:t>
            </a:r>
          </a:p>
          <a:p>
            <a:pPr marL="1847038" lvl="3" indent="-314512" algn="just">
              <a:buFont typeface="+mj-lt"/>
              <a:buAutoNum type="alphaLcPeriod"/>
            </a:pPr>
            <a:r>
              <a:rPr lang="en-US" baseline="0" dirty="0"/>
              <a:t>I will never suggest you do something I wouldn’t do.</a:t>
            </a:r>
          </a:p>
          <a:p>
            <a:pPr marL="1847038" lvl="3" indent="-314512" algn="just">
              <a:buFont typeface="+mj-lt"/>
              <a:buAutoNum type="alphaLcPeriod"/>
            </a:pPr>
            <a:r>
              <a:rPr lang="en-US" baseline="0" dirty="0"/>
              <a:t>You are always in charge and I will do what you direct me </a:t>
            </a:r>
            <a:r>
              <a:rPr lang="en-US" u="none" baseline="0" dirty="0"/>
              <a:t>to do.</a:t>
            </a:r>
          </a:p>
          <a:p>
            <a:pPr marL="1847038" lvl="3" indent="-314512" algn="just">
              <a:buFont typeface="+mj-lt"/>
              <a:buAutoNum type="alphaLcPeriod"/>
            </a:pPr>
            <a:endParaRPr lang="en-US" u="none" baseline="0" dirty="0"/>
          </a:p>
          <a:p>
            <a:pPr marL="565914" lvl="1" algn="just"/>
            <a:r>
              <a:rPr lang="en-US" u="sng" baseline="0" dirty="0">
                <a:solidFill>
                  <a:srgbClr val="FF0000"/>
                </a:solidFill>
              </a:rPr>
              <a:t>Does that work for you?</a:t>
            </a:r>
          </a:p>
          <a:p>
            <a:pPr marL="565914" lvl="1" algn="just"/>
            <a:endParaRPr lang="en-US" u="sng" baseline="0" dirty="0">
              <a:solidFill>
                <a:srgbClr val="FF0000"/>
              </a:solidFill>
            </a:endParaRPr>
          </a:p>
          <a:p>
            <a:pPr marL="262305" indent="-262305" algn="just">
              <a:buFont typeface="+mj-lt"/>
              <a:buAutoNum type="arabicPeriod"/>
            </a:pPr>
            <a:r>
              <a:rPr lang="en-US" baseline="0" dirty="0"/>
              <a:t>When we find the right house and get it under contract, there is a lot of work to do to get to closing. I will be your point person each step of the way.  I’ll introduce you to many of these steps as we continue to talk about the home buying process.</a:t>
            </a:r>
          </a:p>
          <a:p>
            <a:pPr marL="262305" indent="-262305" algn="just">
              <a:buFont typeface="+mj-lt"/>
              <a:buAutoNum type="arabicPeriod"/>
            </a:pPr>
            <a:r>
              <a:rPr lang="en-US" baseline="0" dirty="0"/>
              <a:t>The last step is simply attend the closing.  We will give the seller the money and they will give us the keys!</a:t>
            </a:r>
          </a:p>
          <a:p>
            <a:pPr marL="262305" indent="-262305" algn="just">
              <a:buFont typeface="+mj-lt"/>
              <a:buAutoNum type="arabicPeriod"/>
            </a:pPr>
            <a:endParaRPr lang="en-US" baseline="0" dirty="0"/>
          </a:p>
          <a:p>
            <a:pPr marL="483306" lvl="1" algn="just"/>
            <a:r>
              <a:rPr lang="en-US" u="sng" baseline="0" dirty="0"/>
              <a:t>Do you have any questions about the process?</a:t>
            </a:r>
          </a:p>
          <a:p>
            <a:pPr algn="just"/>
            <a:endParaRPr lang="en-US" baseline="0" dirty="0"/>
          </a:p>
          <a:p>
            <a:pPr algn="just"/>
            <a:r>
              <a:rPr lang="en-US" baseline="0" dirty="0"/>
              <a:t>Every transaction is different and they are not all easy, so before we start to look, I like to share a couple of things with my customers:</a:t>
            </a:r>
          </a:p>
          <a:p>
            <a:pPr marL="262305" indent="-262305" algn="just">
              <a:buFont typeface="+mj-lt"/>
              <a:buAutoNum type="arabicPeriod"/>
            </a:pPr>
            <a:r>
              <a:rPr lang="en-US" baseline="0" dirty="0"/>
              <a:t>Being prepared will always make the best of everything.  I will always be prepared and do my best to help you be prepared.</a:t>
            </a:r>
          </a:p>
          <a:p>
            <a:pPr marL="262305" indent="-262305" algn="just">
              <a:buFont typeface="+mj-lt"/>
              <a:buAutoNum type="arabicPeriod"/>
            </a:pPr>
            <a:r>
              <a:rPr lang="en-US" baseline="0" dirty="0"/>
              <a:t>We don’t control the other Realtor, the seller, the lender or any of the other parties and it can get difficult. If it does, remember there are two parts to the transaction: the house and the transaction.  Don’t let a tough transaction cause you to throw away the right house. The transaction will end, the house will stay.</a:t>
            </a:r>
          </a:p>
          <a:p>
            <a:pPr algn="just"/>
            <a:endParaRPr lang="en-US" baseline="0" dirty="0"/>
          </a:p>
          <a:p>
            <a:pPr lvl="1" algn="just"/>
            <a:r>
              <a:rPr lang="en-US" u="sng" baseline="0" dirty="0"/>
              <a:t>Does all of this make sense to you?</a:t>
            </a:r>
          </a:p>
          <a:p>
            <a:endParaRPr lang="en-US" dirty="0"/>
          </a:p>
        </p:txBody>
      </p:sp>
      <p:sp>
        <p:nvSpPr>
          <p:cNvPr id="4" name="Slide Number Placeholder 3"/>
          <p:cNvSpPr>
            <a:spLocks noGrp="1"/>
          </p:cNvSpPr>
          <p:nvPr>
            <p:ph type="sldNum" sz="quarter" idx="5"/>
          </p:nvPr>
        </p:nvSpPr>
        <p:spPr/>
        <p:txBody>
          <a:bodyPr/>
          <a:lstStyle/>
          <a:p>
            <a:fld id="{095C0454-C09F-5F4C-91A2-F3272F86B0CB}" type="slidenum">
              <a:rPr lang="en-US" smtClean="0"/>
              <a:t>2</a:t>
            </a:fld>
            <a:endParaRPr lang="en-US"/>
          </a:p>
        </p:txBody>
      </p:sp>
    </p:spTree>
    <p:extLst>
      <p:ext uri="{BB962C8B-B14F-4D97-AF65-F5344CB8AC3E}">
        <p14:creationId xmlns:p14="http://schemas.microsoft.com/office/powerpoint/2010/main" val="814133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ea typeface="ＭＳ Ｐゴシック" pitchFamily="-112" charset="-128"/>
              </a:rPr>
              <a:t>Our</a:t>
            </a:r>
            <a:r>
              <a:rPr lang="en-US" baseline="0" dirty="0">
                <a:ea typeface="ＭＳ Ｐゴシック" pitchFamily="-112" charset="-128"/>
              </a:rPr>
              <a:t> </a:t>
            </a:r>
            <a:r>
              <a:rPr lang="en-US" dirty="0">
                <a:ea typeface="ＭＳ Ｐゴシック" pitchFamily="-112" charset="-128"/>
              </a:rPr>
              <a:t>first step in this</a:t>
            </a:r>
            <a:r>
              <a:rPr lang="en-US" baseline="0" dirty="0">
                <a:ea typeface="ＭＳ Ｐゴシック" pitchFamily="-112" charset="-128"/>
              </a:rPr>
              <a:t> process is to decide how much you expect to invest initially and where you would like your monthly payment to be unless, of course, you will be paying cash for this purchase.  </a:t>
            </a:r>
            <a:endParaRPr lang="en-US" strike="sngStrike" baseline="0" dirty="0">
              <a:ea typeface="ＭＳ Ｐゴシック" pitchFamily="-112" charset="-128"/>
            </a:endParaRPr>
          </a:p>
          <a:p>
            <a:pPr algn="just"/>
            <a:endParaRPr lang="en-US" strike="sngStrike" baseline="0" dirty="0">
              <a:ea typeface="ＭＳ Ｐゴシック" pitchFamily="-112" charset="-128"/>
            </a:endParaRPr>
          </a:p>
          <a:p>
            <a:pPr lvl="1" algn="just"/>
            <a:r>
              <a:rPr lang="en-US" u="sng" strike="noStrike" baseline="0" dirty="0">
                <a:ea typeface="ＭＳ Ｐゴシック" pitchFamily="-112" charset="-128"/>
              </a:rPr>
              <a:t>Will you be paying cash or financing the purchase of your new home?</a:t>
            </a:r>
          </a:p>
          <a:p>
            <a:pPr algn="just"/>
            <a:endParaRPr lang="en-US" baseline="0" dirty="0">
              <a:ea typeface="ＭＳ Ｐゴシック" pitchFamily="-112" charset="-128"/>
            </a:endParaRPr>
          </a:p>
          <a:p>
            <a:pPr algn="just"/>
            <a:r>
              <a:rPr lang="en-US" baseline="0" dirty="0">
                <a:ea typeface="ＭＳ Ｐゴシック" pitchFamily="-112" charset="-128"/>
              </a:rPr>
              <a:t>Then, like me and many of the people I know, you will finance the purchase with a home loan.  What are we looking at as a monthly payment and </a:t>
            </a:r>
            <a:r>
              <a:rPr lang="en-US" baseline="0" dirty="0" err="1">
                <a:ea typeface="ＭＳ Ｐゴシック" pitchFamily="-112" charset="-128"/>
              </a:rPr>
              <a:t>downpayment</a:t>
            </a:r>
            <a:r>
              <a:rPr lang="en-US" baseline="0" dirty="0">
                <a:ea typeface="ＭＳ Ｐゴシック" pitchFamily="-112" charset="-128"/>
              </a:rPr>
              <a:t>?  By sharing your expectations for your monthly payment and the funds you have available to put down, I can assist you in understanding the different type or types of loan or loans that may be available to you.  All this information will aid me in establishing a comfortable price range where we can start looking.  </a:t>
            </a:r>
          </a:p>
          <a:p>
            <a:pPr algn="just"/>
            <a:endParaRPr lang="en-US" b="1" baseline="0" dirty="0">
              <a:ea typeface="ＭＳ Ｐゴシック" pitchFamily="-112" charset="-128"/>
            </a:endParaRPr>
          </a:p>
          <a:p>
            <a:pPr algn="just"/>
            <a:r>
              <a:rPr lang="en-US" b="1" baseline="0" dirty="0">
                <a:ea typeface="ＭＳ Ｐゴシック" pitchFamily="-112" charset="-128"/>
              </a:rPr>
              <a:t>NOW IS THE TIME TO BE QUIET AND LET THE CUSTOMER TELL YOU WHAT IS IMPORTANT TO THEM.  THE BUYER QUESTIONAIRE MAY ALSO BE HELPFUL HERE.  WHEN YOU HAVE THIS INFORMATION THE NEXT STEP IS TO DETERMINE THE TYPE OF LOAN AND THEN THE SOURCE OF THE LOAN.</a:t>
            </a:r>
          </a:p>
          <a:p>
            <a:pPr algn="just"/>
            <a:endParaRPr lang="en-US" b="1" baseline="0" dirty="0">
              <a:ea typeface="ＭＳ Ｐゴシック" pitchFamily="-112" charset="-128"/>
            </a:endParaRPr>
          </a:p>
          <a:p>
            <a:pPr algn="just"/>
            <a:r>
              <a:rPr lang="en-US" b="0" baseline="0" dirty="0">
                <a:ea typeface="ＭＳ Ｐゴシック" pitchFamily="-112" charset="-128"/>
              </a:rPr>
              <a:t>Excluding specialty loans there, are 2 types of home loans or mortgages: fixed rate and adjustable.  Each of has its place.  The initial rate and payment on a fixed rate mortgage are going to be higher than on an adjustable.  I called the lenders I work with before we got together and the rate on a 30-year fixed is ___%, so for a $100,000 loan the principal and interest will be $____ per month.  The rate for a 30-year adjustable is _____%, so the payment for $100,000 will be $______.  </a:t>
            </a:r>
          </a:p>
          <a:p>
            <a:pPr algn="just"/>
            <a:endParaRPr lang="en-US" b="0" baseline="0" dirty="0">
              <a:ea typeface="ＭＳ Ｐゴシック" pitchFamily="-112" charset="-128"/>
            </a:endParaRPr>
          </a:p>
          <a:p>
            <a:pPr algn="just"/>
            <a:r>
              <a:rPr lang="en-US" b="0" baseline="0" dirty="0">
                <a:ea typeface="ＭＳ Ｐゴシック" pitchFamily="-112" charset="-128"/>
              </a:rPr>
              <a:t>As you can see, the fixed is more expensive.  The reason the adjustable is at a lower rate is that in a pre-defined period of time with the lender, the payment will adjust to the market rate.  So the lender provides a better rate on a fixed rate mortgage because you are assuming some of the risk.  Here is the key point, if you are going to be in the house for more than 5 years and your income will be fairly stable, you are better off with a fixed rate mortgage then there are no surprises.  If you are not going to be in the house for more than 5 years, or if you anticipate a large change either in income or lower debt payments, you can either buy more house with the adjustable or use the difference in payments to do something else.  </a:t>
            </a:r>
          </a:p>
          <a:p>
            <a:pPr algn="just"/>
            <a:endParaRPr lang="en-US" b="0" u="sng" baseline="0" dirty="0">
              <a:ea typeface="ＭＳ Ｐゴシック" pitchFamily="-112" charset="-128"/>
            </a:endParaRPr>
          </a:p>
          <a:p>
            <a:pPr lvl="1" algn="just"/>
            <a:r>
              <a:rPr lang="en-US" b="0" u="sng" baseline="0" dirty="0">
                <a:ea typeface="ＭＳ Ｐゴシック" pitchFamily="-112" charset="-128"/>
              </a:rPr>
              <a:t>Which do you think you would prefer?  </a:t>
            </a:r>
          </a:p>
          <a:p>
            <a:pPr algn="just"/>
            <a:endParaRPr lang="en-US" b="0" baseline="0" dirty="0">
              <a:ea typeface="ＭＳ Ｐゴシック" pitchFamily="-112" charset="-128"/>
            </a:endParaRPr>
          </a:p>
          <a:p>
            <a:pPr algn="just"/>
            <a:r>
              <a:rPr lang="en-US" b="0" baseline="0" dirty="0">
                <a:ea typeface="ＭＳ Ｐゴシック" pitchFamily="-112" charset="-128"/>
              </a:rPr>
              <a:t>The other piece of the financing that the Lender will assist you with is determining the actual loan type: Conventional, FHA or VA.</a:t>
            </a:r>
          </a:p>
          <a:p>
            <a:pPr algn="just"/>
            <a:endParaRPr lang="en-US" b="0" baseline="0" dirty="0">
              <a:ea typeface="ＭＳ Ｐゴシック" pitchFamily="-112" charset="-128"/>
            </a:endParaRPr>
          </a:p>
          <a:p>
            <a:pPr lvl="1" algn="just"/>
            <a:r>
              <a:rPr lang="en-US" b="0" u="sng" baseline="0" dirty="0">
                <a:ea typeface="ＭＳ Ｐゴシック" pitchFamily="-112" charset="-128"/>
              </a:rPr>
              <a:t>Do you know what loan type you are leaning towards?</a:t>
            </a:r>
          </a:p>
          <a:p>
            <a:pPr lvl="1" algn="just"/>
            <a:r>
              <a:rPr lang="en-US" b="0" u="sng" baseline="0" dirty="0">
                <a:ea typeface="ＭＳ Ｐゴシック" pitchFamily="-112" charset="-128"/>
              </a:rPr>
              <a:t>Are you a veteran?</a:t>
            </a:r>
          </a:p>
          <a:p>
            <a:pPr lvl="1" algn="just"/>
            <a:endParaRPr lang="en-US" b="0" baseline="0" dirty="0">
              <a:ea typeface="ＭＳ Ｐゴシック" pitchFamily="-112" charset="-128"/>
            </a:endParaRPr>
          </a:p>
          <a:p>
            <a:pPr algn="just"/>
            <a:r>
              <a:rPr lang="en-US" b="1" baseline="0" dirty="0">
                <a:ea typeface="ＭＳ Ｐゴシック" pitchFamily="-112" charset="-128"/>
              </a:rPr>
              <a:t>BE PREPARED TO ANSWER QUESTIONS ABOUT THIS AND TO TURN THIS INFORMATION INTO A MONTHLY PAYMENT.</a:t>
            </a:r>
          </a:p>
          <a:p>
            <a:pPr algn="just"/>
            <a:endParaRPr lang="en-US" b="0" baseline="0" dirty="0">
              <a:ea typeface="ＭＳ Ｐゴシック" pitchFamily="-112" charset="-128"/>
            </a:endParaRPr>
          </a:p>
          <a:p>
            <a:pPr algn="just"/>
            <a:r>
              <a:rPr lang="en-US" b="0" baseline="0" dirty="0">
                <a:ea typeface="ＭＳ Ｐゴシック" pitchFamily="-112" charset="-128"/>
              </a:rPr>
              <a:t>Each mortgage payment is comprised of four parts: </a:t>
            </a:r>
          </a:p>
          <a:p>
            <a:pPr marL="181240" indent="-181240" algn="just">
              <a:buFont typeface="Arial" charset="0"/>
              <a:buChar char="•"/>
            </a:pPr>
            <a:r>
              <a:rPr lang="en-US" b="0" baseline="0" dirty="0">
                <a:ea typeface="ＭＳ Ｐゴシック" pitchFamily="-112" charset="-128"/>
              </a:rPr>
              <a:t>Principal</a:t>
            </a:r>
          </a:p>
          <a:p>
            <a:pPr marL="181240" indent="-181240" algn="just">
              <a:buFont typeface="Arial" charset="0"/>
              <a:buChar char="•"/>
            </a:pPr>
            <a:r>
              <a:rPr lang="en-US" b="0" baseline="0" dirty="0">
                <a:ea typeface="ＭＳ Ｐゴシック" pitchFamily="-112" charset="-128"/>
              </a:rPr>
              <a:t>Interest (which we have just talked about)</a:t>
            </a:r>
          </a:p>
          <a:p>
            <a:pPr marL="181240" indent="-181240" algn="just">
              <a:buFont typeface="Arial" charset="0"/>
              <a:buChar char="•"/>
            </a:pPr>
            <a:r>
              <a:rPr lang="en-US" b="0" baseline="0" dirty="0">
                <a:ea typeface="ＭＳ Ｐゴシック" pitchFamily="-112" charset="-128"/>
              </a:rPr>
              <a:t>Taxes</a:t>
            </a:r>
          </a:p>
          <a:p>
            <a:pPr marL="181240" indent="-181240" algn="just">
              <a:buFont typeface="Arial" charset="0"/>
              <a:buChar char="•"/>
            </a:pPr>
            <a:r>
              <a:rPr lang="en-US" b="0" baseline="0" dirty="0">
                <a:ea typeface="ＭＳ Ｐゴシック" pitchFamily="-112" charset="-128"/>
              </a:rPr>
              <a:t>Insurance</a:t>
            </a:r>
          </a:p>
          <a:p>
            <a:pPr algn="just"/>
            <a:endParaRPr lang="en-US" b="0" baseline="0" dirty="0">
              <a:ea typeface="ＭＳ Ｐゴシック" pitchFamily="-112" charset="-128"/>
            </a:endParaRPr>
          </a:p>
          <a:p>
            <a:pPr algn="just"/>
            <a:r>
              <a:rPr lang="en-US" b="0" baseline="0" dirty="0">
                <a:ea typeface="ＭＳ Ｐゴシック" pitchFamily="-112" charset="-128"/>
              </a:rPr>
              <a:t>If you are renting a property, the landlord incorporates all these pieces into establishing your monthly rental payment. As homeowners, you are responsible for paying these items.  When financing a property, the payment is made directly to the lender.  A portion of you monthly payment goes towards each item.  Usually, your taxes and insurance are placed in an escrow account so that the bank can pay these two items when the come due annually.  The only other item that may be required would be mortgage insurance.</a:t>
            </a:r>
          </a:p>
          <a:p>
            <a:pPr algn="just"/>
            <a:endParaRPr lang="en-US" b="0" baseline="0" dirty="0">
              <a:ea typeface="ＭＳ Ｐゴシック" pitchFamily="-112" charset="-128"/>
            </a:endParaRPr>
          </a:p>
          <a:p>
            <a:pPr algn="just"/>
            <a:r>
              <a:rPr lang="en-US" b="0" baseline="0" dirty="0">
                <a:ea typeface="ＭＳ Ｐゴシック" pitchFamily="-112" charset="-128"/>
              </a:rPr>
              <a:t>Taxes can be estimated by taking 92% of the sales price, subtracting $35,000 from this amount and multiply that figure by .02.  So, if we are looking at a $200,000 house the taxes are calculated: (($200,000 x .92) – 35,000) x .02 /12 or approximately $250 per month.  </a:t>
            </a:r>
          </a:p>
          <a:p>
            <a:pPr algn="just"/>
            <a:endParaRPr lang="en-US" b="0" baseline="0" dirty="0">
              <a:ea typeface="ＭＳ Ｐゴシック" pitchFamily="-112" charset="-128"/>
            </a:endParaRPr>
          </a:p>
          <a:p>
            <a:pPr algn="just"/>
            <a:r>
              <a:rPr lang="en-US" b="0" baseline="0" dirty="0">
                <a:ea typeface="ＭＳ Ｐゴシック" pitchFamily="-112" charset="-128"/>
              </a:rPr>
              <a:t>The cost of insurance varies with the coverage provided and the insurer, but a good rule of thumb to estimate the coast is the sales price times .007 for the annual insurance cost.  Then divide by 12 to get the monthly estimate.  Based on our example, the annual insurance cost would be ($200,000 x .007) or $1,400 per year.  This translates to approximately $117 per month.</a:t>
            </a:r>
          </a:p>
          <a:p>
            <a:pPr algn="just"/>
            <a:endParaRPr lang="en-US" b="0" baseline="0" dirty="0">
              <a:ea typeface="ＭＳ Ｐゴシック" pitchFamily="-112" charset="-128"/>
            </a:endParaRPr>
          </a:p>
          <a:p>
            <a:pPr algn="just"/>
            <a:r>
              <a:rPr lang="en-US" b="0" baseline="0" dirty="0">
                <a:ea typeface="ＭＳ Ｐゴシック" pitchFamily="-112" charset="-128"/>
              </a:rPr>
              <a:t>Based on the information you have given me I think we are looking at a house in the $__________ price range.  </a:t>
            </a:r>
          </a:p>
          <a:p>
            <a:pPr algn="just"/>
            <a:endParaRPr lang="en-US" b="0" u="sng" baseline="0" dirty="0">
              <a:ea typeface="ＭＳ Ｐゴシック" pitchFamily="-112" charset="-128"/>
            </a:endParaRPr>
          </a:p>
          <a:p>
            <a:pPr lvl="1" algn="just"/>
            <a:r>
              <a:rPr lang="en-US" b="0" u="sng" baseline="0" dirty="0">
                <a:ea typeface="ＭＳ Ｐゴシック" pitchFamily="-112" charset="-128"/>
              </a:rPr>
              <a:t>Is that what you had in mind? </a:t>
            </a:r>
            <a:endParaRPr lang="en-US" b="0" baseline="0" dirty="0">
              <a:ea typeface="ＭＳ Ｐゴシック" pitchFamily="-112" charset="-128"/>
            </a:endParaRPr>
          </a:p>
          <a:p>
            <a:pPr lvl="1" algn="just"/>
            <a:r>
              <a:rPr lang="en-US" b="0" u="sng" baseline="0" dirty="0">
                <a:ea typeface="ＭＳ Ｐゴシック" pitchFamily="-112" charset="-128"/>
              </a:rPr>
              <a:t>Are you comfortable with that?</a:t>
            </a:r>
          </a:p>
          <a:p>
            <a:pPr lvl="1" algn="just"/>
            <a:r>
              <a:rPr lang="en-US" b="0" u="sng" baseline="0" dirty="0">
                <a:ea typeface="ＭＳ Ｐゴシック" pitchFamily="-112" charset="-128"/>
              </a:rPr>
              <a:t>Do you have any questions about the money?</a:t>
            </a:r>
          </a:p>
          <a:p>
            <a:pPr lvl="1" algn="just"/>
            <a:r>
              <a:rPr lang="en-US" b="0" baseline="0" dirty="0">
                <a:ea typeface="ＭＳ Ｐゴシック" pitchFamily="-112" charset="-128"/>
              </a:rPr>
              <a:t>Do you have a mortgage relationship or can I recommend a lender?  </a:t>
            </a:r>
          </a:p>
          <a:p>
            <a:pPr algn="just"/>
            <a:endParaRPr lang="en-US" b="0" baseline="0" dirty="0">
              <a:ea typeface="ＭＳ Ｐゴシック" pitchFamily="-112" charset="-128"/>
            </a:endParaRPr>
          </a:p>
          <a:p>
            <a:pPr algn="just"/>
            <a:r>
              <a:rPr lang="en-US" b="1" baseline="0" dirty="0">
                <a:ea typeface="ＭＳ Ｐゴシック" pitchFamily="-112" charset="-128"/>
              </a:rPr>
              <a:t>IF YOUR CUSTOMER ALREADY HAS A LENDER, YOU NEED ALL OF THE CONTACT INFORMATION.  ASK YOUR CUSTOMER TO CALL THE LOAN OFFICER AND TELL HIM/HER YOU ARE THEIR REALTOR.  IF THEY DO NOT HAVE A RELATIONSHIP, YOU WANT TO RECOMMEND A PREFERRED LENDER SO THAT YOU HAVE SOME INFLUENCE IF THINGS DON’T GO WELL.</a:t>
            </a:r>
            <a:endParaRPr lang="en-US" b="0" dirty="0">
              <a:ea typeface="ＭＳ Ｐゴシック" pitchFamily="-112" charset="-128"/>
            </a:endParaRPr>
          </a:p>
          <a:p>
            <a:pPr algn="just"/>
            <a:endParaRPr lang="en-US" dirty="0">
              <a:ea typeface="ＭＳ Ｐゴシック" pitchFamily="-112" charset="-128"/>
            </a:endParaRPr>
          </a:p>
          <a:p>
            <a:pPr algn="just"/>
            <a:r>
              <a:rPr lang="en-US" dirty="0">
                <a:ea typeface="ＭＳ Ｐゴシック" pitchFamily="-112" charset="-128"/>
              </a:rPr>
              <a:t>I will tell you right now that the mortgage loan process is like pulling teeth.</a:t>
            </a:r>
            <a:r>
              <a:rPr lang="en-US" baseline="0" dirty="0">
                <a:ea typeface="ＭＳ Ｐゴシック" pitchFamily="-112" charset="-128"/>
              </a:rPr>
              <a:t> The government makes lenders document everything so the lender is going to require that you document everything. This is a result of the meltdown in the last decade, so the process is there to protect you, but it is cumbersome and you have to just work through it.</a:t>
            </a:r>
          </a:p>
          <a:p>
            <a:pPr algn="just"/>
            <a:endParaRPr lang="en-US" baseline="0" dirty="0">
              <a:ea typeface="ＭＳ Ｐゴシック" pitchFamily="-112" charset="-128"/>
            </a:endParaRPr>
          </a:p>
          <a:p>
            <a:pPr algn="just"/>
            <a:r>
              <a:rPr lang="en-US" baseline="0" dirty="0">
                <a:ea typeface="ＭＳ Ｐゴシック" pitchFamily="-112" charset="-128"/>
              </a:rPr>
              <a:t>You can get a head start by gathering the documents on this page and having them when you make formal application. I have made a list of the common documents that the lender needs so that you can get started. I will leave that with you.  If there are things we are going to have to deal with, as there usually are, we need start early.  </a:t>
            </a:r>
          </a:p>
          <a:p>
            <a:pPr algn="just"/>
            <a:endParaRPr lang="en-US" baseline="0" dirty="0">
              <a:ea typeface="ＭＳ Ｐゴシック" pitchFamily="-112" charset="-128"/>
            </a:endParaRPr>
          </a:p>
          <a:p>
            <a:pPr algn="just"/>
            <a:r>
              <a:rPr lang="en-US" b="1" baseline="0" dirty="0">
                <a:ea typeface="ＭＳ Ｐゴシック" pitchFamily="-112" charset="-128"/>
              </a:rPr>
              <a:t>SHARE THE LIST OF ITEMS THAT ARE GOING TO BE NEEDED IN THE LOAN PROCESS</a:t>
            </a:r>
          </a:p>
          <a:p>
            <a:pPr algn="just"/>
            <a:r>
              <a:rPr lang="en-US" b="1" baseline="0" dirty="0">
                <a:ea typeface="ＭＳ Ｐゴシック" pitchFamily="-112" charset="-128"/>
              </a:rPr>
              <a:t>SHARE THE LIST OF DO’S AND DON’TS IN GETTING A HOME LOAN</a:t>
            </a:r>
          </a:p>
          <a:p>
            <a:pPr algn="just"/>
            <a:endParaRPr lang="en-US" b="1" u="sng" baseline="0" dirty="0">
              <a:ea typeface="ＭＳ Ｐゴシック" pitchFamily="-112" charset="-128"/>
            </a:endParaRPr>
          </a:p>
          <a:p>
            <a:pPr lvl="1" algn="just"/>
            <a:r>
              <a:rPr lang="en-US" u="sng" baseline="0" dirty="0">
                <a:ea typeface="ＭＳ Ｐゴシック" pitchFamily="-112" charset="-128"/>
              </a:rPr>
              <a:t>Do you see any problems with any of this material?</a:t>
            </a:r>
            <a:endParaRPr lang="en-US" baseline="0" dirty="0">
              <a:ea typeface="ＭＳ Ｐゴシック" pitchFamily="-112" charset="-128"/>
            </a:endParaRPr>
          </a:p>
          <a:p>
            <a:pPr algn="just"/>
            <a:endParaRPr lang="en-US" baseline="0" dirty="0">
              <a:ea typeface="ＭＳ Ｐゴシック" pitchFamily="-112" charset="-128"/>
            </a:endParaRPr>
          </a:p>
          <a:p>
            <a:pPr algn="just"/>
            <a:r>
              <a:rPr lang="en-US" b="1" baseline="0" dirty="0">
                <a:ea typeface="ＭＳ Ｐゴシック" pitchFamily="-112" charset="-128"/>
              </a:rPr>
              <a:t>ALTERNATIVELY</a:t>
            </a:r>
          </a:p>
          <a:p>
            <a:pPr algn="just"/>
            <a:r>
              <a:rPr lang="en-US" baseline="0" dirty="0">
                <a:ea typeface="ＭＳ Ｐゴシック" pitchFamily="-112" charset="-128"/>
              </a:rPr>
              <a:t>Since you have already made application, you know what is needed. If I can help with how to obtain any of this, let me know and I will work with you to get everything that is needed.</a:t>
            </a:r>
          </a:p>
          <a:p>
            <a:pPr algn="just"/>
            <a:endParaRPr lang="en-US" baseline="0" dirty="0">
              <a:ea typeface="ＭＳ Ｐゴシック" pitchFamily="-112" charset="-128"/>
            </a:endParaRPr>
          </a:p>
          <a:p>
            <a:pPr algn="just"/>
            <a:r>
              <a:rPr lang="en-US" baseline="0" dirty="0">
                <a:ea typeface="ＭＳ Ｐゴシック" pitchFamily="-112" charset="-128"/>
              </a:rPr>
              <a:t>The reason this relationship is so important and is emphasized early in the home buying process is that the lender can provide you with what is known as a pre-approval letter.</a:t>
            </a:r>
            <a:endParaRPr lang="en-US" u="sng" baseline="0" dirty="0">
              <a:ea typeface="ＭＳ Ｐゴシック" pitchFamily="-112" charset="-128"/>
            </a:endParaRPr>
          </a:p>
          <a:p>
            <a:pPr algn="just"/>
            <a:endParaRPr lang="en-US" u="sng" baseline="0" dirty="0">
              <a:ea typeface="ＭＳ Ｐゴシック" pitchFamily="-112" charset="-128"/>
            </a:endParaRPr>
          </a:p>
          <a:p>
            <a:pPr lvl="1" algn="just"/>
            <a:r>
              <a:rPr lang="en-US" u="sng" baseline="0" dirty="0">
                <a:ea typeface="ＭＳ Ｐゴシック" pitchFamily="-112" charset="-128"/>
              </a:rPr>
              <a:t>Are you familiar with the term</a:t>
            </a:r>
            <a:r>
              <a:rPr lang="en-US" b="0" u="sng" baseline="0" dirty="0">
                <a:ea typeface="ＭＳ Ｐゴシック" pitchFamily="-112" charset="-128"/>
              </a:rPr>
              <a:t>?</a:t>
            </a:r>
            <a:r>
              <a:rPr lang="en-US" b="1" u="sng" baseline="0" dirty="0">
                <a:ea typeface="ＭＳ Ｐゴシック" pitchFamily="-112" charset="-128"/>
              </a:rPr>
              <a:t>  </a:t>
            </a:r>
          </a:p>
          <a:p>
            <a:pPr algn="just"/>
            <a:endParaRPr lang="en-US" b="1" baseline="0" dirty="0">
              <a:ea typeface="ＭＳ Ｐゴシック" pitchFamily="-112" charset="-128"/>
            </a:endParaRPr>
          </a:p>
          <a:p>
            <a:pPr algn="just"/>
            <a:r>
              <a:rPr lang="en-US" b="1" baseline="0" dirty="0">
                <a:ea typeface="ＭＳ Ｐゴシック" pitchFamily="-112" charset="-128"/>
              </a:rPr>
              <a:t>IF NECESSARY, EXPLAIN WHAT PRE-APPROVED MEANS AND THE DIFFERENCE BETWEEN PRE-APPROVAL AND PRE-QUALIFICATION</a:t>
            </a:r>
          </a:p>
          <a:p>
            <a:pPr algn="just"/>
            <a:endParaRPr lang="en-US" b="1" baseline="0" dirty="0">
              <a:ea typeface="ＭＳ Ｐゴシック" pitchFamily="-112" charset="-128"/>
            </a:endParaRPr>
          </a:p>
          <a:p>
            <a:pPr algn="just"/>
            <a:r>
              <a:rPr lang="en-US" b="0" baseline="0" dirty="0">
                <a:ea typeface="ＭＳ Ｐゴシック" pitchFamily="-112" charset="-128"/>
              </a:rPr>
              <a:t>This is a key piece because the seller is going to want to know that the sale is going to close and if we can demonstrate to the seller that you have our financial ducks in a row, it helps our negotiating position.  </a:t>
            </a:r>
          </a:p>
          <a:p>
            <a:pPr algn="just"/>
            <a:endParaRPr lang="en-US" b="0" u="sng" baseline="0" dirty="0">
              <a:ea typeface="ＭＳ Ｐゴシック" pitchFamily="-112" charset="-128"/>
            </a:endParaRPr>
          </a:p>
          <a:p>
            <a:pPr lvl="1" algn="just"/>
            <a:r>
              <a:rPr lang="en-US" b="0" u="sng" baseline="0" dirty="0">
                <a:ea typeface="ＭＳ Ｐゴシック" pitchFamily="-112" charset="-128"/>
              </a:rPr>
              <a:t>Does this make sense to you?</a:t>
            </a:r>
          </a:p>
          <a:p>
            <a:endParaRPr lang="en-US" dirty="0"/>
          </a:p>
        </p:txBody>
      </p:sp>
      <p:sp>
        <p:nvSpPr>
          <p:cNvPr id="4" name="Slide Number Placeholder 3"/>
          <p:cNvSpPr>
            <a:spLocks noGrp="1"/>
          </p:cNvSpPr>
          <p:nvPr>
            <p:ph type="sldNum" sz="quarter" idx="5"/>
          </p:nvPr>
        </p:nvSpPr>
        <p:spPr/>
        <p:txBody>
          <a:bodyPr/>
          <a:lstStyle/>
          <a:p>
            <a:fld id="{095C0454-C09F-5F4C-91A2-F3272F86B0CB}" type="slidenum">
              <a:rPr lang="en-US" smtClean="0"/>
              <a:t>3</a:t>
            </a:fld>
            <a:endParaRPr lang="en-US"/>
          </a:p>
        </p:txBody>
      </p:sp>
    </p:spTree>
    <p:extLst>
      <p:ext uri="{BB962C8B-B14F-4D97-AF65-F5344CB8AC3E}">
        <p14:creationId xmlns:p14="http://schemas.microsoft.com/office/powerpoint/2010/main" val="39896136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aseline="0" dirty="0">
                <a:ea typeface="ＭＳ Ｐゴシック" pitchFamily="-112" charset="-128"/>
              </a:rPr>
              <a:t>Lets talk about some special situations that we may run into during this process: New Construction, Open Houses, Bank Owned Properties and Short Sales. </a:t>
            </a:r>
          </a:p>
          <a:p>
            <a:pPr algn="just"/>
            <a:endParaRPr lang="en-US" baseline="0" dirty="0">
              <a:ea typeface="ＭＳ Ｐゴシック" pitchFamily="-112" charset="-128"/>
            </a:endParaRPr>
          </a:p>
          <a:p>
            <a:pPr algn="just"/>
            <a:r>
              <a:rPr lang="en-US" baseline="0" dirty="0">
                <a:ea typeface="ＭＳ Ｐゴシック" pitchFamily="-112" charset="-128"/>
              </a:rPr>
              <a:t>All available new homes may not appear in our searches as some are not in the MLS.  Lets talk about the differences between new and existing properties.  Let me give you the highlights.</a:t>
            </a:r>
          </a:p>
          <a:p>
            <a:pPr algn="just"/>
            <a:endParaRPr lang="en-US" baseline="0" dirty="0">
              <a:ea typeface="ＭＳ Ｐゴシック" pitchFamily="-112" charset="-128"/>
            </a:endParaRPr>
          </a:p>
          <a:p>
            <a:pPr algn="just"/>
            <a:r>
              <a:rPr lang="en-US" b="0" i="1" baseline="0" dirty="0">
                <a:ea typeface="ＭＳ Ｐゴシック" pitchFamily="-112" charset="-128"/>
              </a:rPr>
              <a:t>NEW HOMES</a:t>
            </a:r>
          </a:p>
          <a:p>
            <a:pPr marL="196728" indent="-196728" algn="just">
              <a:buFont typeface="Arial" panose="020B0604020202020204" pitchFamily="34" charset="0"/>
              <a:buChar char="•"/>
            </a:pPr>
            <a:r>
              <a:rPr lang="en-US" baseline="0" dirty="0">
                <a:ea typeface="ＭＳ Ｐゴシック" pitchFamily="-112" charset="-128"/>
              </a:rPr>
              <a:t>You get to choose the lot.</a:t>
            </a:r>
          </a:p>
          <a:p>
            <a:pPr marL="196728" indent="-196728" algn="just">
              <a:buFont typeface="Arial" panose="020B0604020202020204" pitchFamily="34" charset="0"/>
              <a:buChar char="•"/>
            </a:pPr>
            <a:r>
              <a:rPr lang="en-US" baseline="0" dirty="0">
                <a:ea typeface="ＭＳ Ｐゴシック" pitchFamily="-112" charset="-128"/>
              </a:rPr>
              <a:t>You may get the opportunity to modify the floor plan, although most builders will charge to do this.</a:t>
            </a:r>
          </a:p>
          <a:p>
            <a:pPr marL="196728" indent="-196728" algn="just">
              <a:buFont typeface="Arial" panose="020B0604020202020204" pitchFamily="34" charset="0"/>
              <a:buChar char="•"/>
            </a:pPr>
            <a:r>
              <a:rPr lang="en-US" baseline="0" dirty="0">
                <a:ea typeface="ＭＳ Ｐゴシック" pitchFamily="-112" charset="-128"/>
              </a:rPr>
              <a:t>Everything is brand new.  There is a warranty and you get to select all of the finishes, although you will almost certainly go over your allowances and it will cost more than the contract sales price.  It always does.</a:t>
            </a:r>
          </a:p>
          <a:p>
            <a:pPr marL="196728" indent="-196728" algn="just">
              <a:buFont typeface="Arial" panose="020B0604020202020204" pitchFamily="34" charset="0"/>
              <a:buChar char="•"/>
            </a:pPr>
            <a:r>
              <a:rPr lang="en-US" baseline="0" dirty="0">
                <a:ea typeface="ＭＳ Ｐゴシック" pitchFamily="-112" charset="-128"/>
              </a:rPr>
              <a:t>There is usually a greater expectation of value increases when the community is completed.</a:t>
            </a:r>
          </a:p>
          <a:p>
            <a:pPr marL="196728" indent="-196728" algn="just">
              <a:buFont typeface="Arial" panose="020B0604020202020204" pitchFamily="34" charset="0"/>
              <a:buChar char="•"/>
            </a:pPr>
            <a:r>
              <a:rPr lang="en-US" baseline="0" dirty="0">
                <a:ea typeface="ＭＳ Ｐゴシック" pitchFamily="-112" charset="-128"/>
              </a:rPr>
              <a:t>Unless the home is already built, in which case you don’t get to select the lot, etc., you are going to wait several months before the property is complete.</a:t>
            </a:r>
          </a:p>
          <a:p>
            <a:pPr marL="196728" indent="-196728" algn="just">
              <a:buFont typeface="Arial" panose="020B0604020202020204" pitchFamily="34" charset="0"/>
              <a:buChar char="•"/>
            </a:pPr>
            <a:r>
              <a:rPr lang="en-US" baseline="0" dirty="0">
                <a:ea typeface="ＭＳ Ｐゴシック" pitchFamily="-112" charset="-128"/>
              </a:rPr>
              <a:t>If you have to sell the home before the community is completed, it can be very difficult and the opportunity of loss is greater than in an existing home.</a:t>
            </a:r>
          </a:p>
          <a:p>
            <a:pPr marL="196728" indent="-196728" algn="just">
              <a:buFont typeface="Arial" panose="020B0604020202020204" pitchFamily="34" charset="0"/>
              <a:buChar char="•"/>
            </a:pPr>
            <a:r>
              <a:rPr lang="en-US" baseline="0" dirty="0">
                <a:ea typeface="ＭＳ Ｐゴシック" pitchFamily="-112" charset="-128"/>
              </a:rPr>
              <a:t>The home is almost always going to have less room than an existing home in the same price range with the same amenities.</a:t>
            </a:r>
          </a:p>
          <a:p>
            <a:pPr algn="just"/>
            <a:endParaRPr lang="en-US" baseline="0" dirty="0">
              <a:ea typeface="ＭＳ Ｐゴシック" pitchFamily="-112" charset="-128"/>
            </a:endParaRPr>
          </a:p>
          <a:p>
            <a:pPr algn="just"/>
            <a:r>
              <a:rPr lang="en-US" b="0" i="1" baseline="0" dirty="0">
                <a:ea typeface="ＭＳ Ｐゴシック" pitchFamily="-112" charset="-128"/>
              </a:rPr>
              <a:t>EXISTING HOMES</a:t>
            </a:r>
          </a:p>
          <a:p>
            <a:pPr marL="196728" indent="-196728" algn="just">
              <a:buFont typeface="Arial" panose="020B0604020202020204" pitchFamily="34" charset="0"/>
              <a:buChar char="•"/>
            </a:pPr>
            <a:r>
              <a:rPr lang="en-US" baseline="0" dirty="0">
                <a:ea typeface="ＭＳ Ｐゴシック" pitchFamily="-112" charset="-128"/>
              </a:rPr>
              <a:t>What you see is what you get.  You don’t have to worry about the builder messing it up or not delivering it on time.  I have seen families end up in hotel rooms for weeks and it is not fun!</a:t>
            </a:r>
          </a:p>
          <a:p>
            <a:pPr marL="196728" indent="-196728" algn="just">
              <a:buFont typeface="Arial" panose="020B0604020202020204" pitchFamily="34" charset="0"/>
              <a:buChar char="•"/>
            </a:pPr>
            <a:r>
              <a:rPr lang="en-US" baseline="0" dirty="0">
                <a:ea typeface="ＭＳ Ｐゴシック" pitchFamily="-112" charset="-128"/>
              </a:rPr>
              <a:t>What you see is what you get.  If you don’t like the décor or you want new you have to buy it.  Usually after the closing so it is not financed into the mortgage.</a:t>
            </a:r>
          </a:p>
          <a:p>
            <a:pPr marL="196728" indent="-196728" algn="just">
              <a:buFont typeface="Arial" panose="020B0604020202020204" pitchFamily="34" charset="0"/>
              <a:buChar char="•"/>
            </a:pPr>
            <a:r>
              <a:rPr lang="en-US" baseline="0" dirty="0">
                <a:ea typeface="ＭＳ Ｐゴシック" pitchFamily="-112" charset="-128"/>
              </a:rPr>
              <a:t>There is no construction going on in the neighborhood, less traffic, less dust, less noise.</a:t>
            </a:r>
          </a:p>
          <a:p>
            <a:pPr marL="196728" indent="-196728" algn="just">
              <a:buFont typeface="Arial" panose="020B0604020202020204" pitchFamily="34" charset="0"/>
              <a:buChar char="•"/>
            </a:pPr>
            <a:r>
              <a:rPr lang="en-US" baseline="0" dirty="0">
                <a:ea typeface="ＭＳ Ｐゴシック" pitchFamily="-112" charset="-128"/>
              </a:rPr>
              <a:t>Occupancy is typically within 60 days instead of 150 or more days, which is important for a lot of people.</a:t>
            </a:r>
          </a:p>
          <a:p>
            <a:pPr marL="196728" indent="-196728" algn="just">
              <a:buFont typeface="Arial" panose="020B0604020202020204" pitchFamily="34" charset="0"/>
              <a:buChar char="•"/>
            </a:pPr>
            <a:r>
              <a:rPr lang="en-US" baseline="0" dirty="0">
                <a:ea typeface="ＭＳ Ｐゴシック" pitchFamily="-112" charset="-128"/>
              </a:rPr>
              <a:t>The chances of loss are less if you decide to sell because you are not competing with new homes.</a:t>
            </a:r>
          </a:p>
          <a:p>
            <a:pPr marL="196728" indent="-196728" algn="just">
              <a:buFont typeface="Arial" panose="020B0604020202020204" pitchFamily="34" charset="0"/>
              <a:buChar char="•"/>
            </a:pPr>
            <a:r>
              <a:rPr lang="en-US" baseline="0" dirty="0">
                <a:ea typeface="ＭＳ Ｐゴシック" pitchFamily="-112" charset="-128"/>
              </a:rPr>
              <a:t>If you want a pool and we select a home with a pool, you will get it at a discounted price compared to having to buy a new pool.</a:t>
            </a:r>
          </a:p>
          <a:p>
            <a:pPr marL="196728" indent="-196728" algn="just">
              <a:buFont typeface="Arial" panose="020B0604020202020204" pitchFamily="34" charset="0"/>
              <a:buChar char="•"/>
            </a:pPr>
            <a:r>
              <a:rPr lang="en-US" baseline="0" dirty="0">
                <a:ea typeface="ＭＳ Ｐゴシック" pitchFamily="-112" charset="-128"/>
              </a:rPr>
              <a:t>Everything is not new, so there will probably be repairs needed before there will be on a new home, however:</a:t>
            </a:r>
          </a:p>
          <a:p>
            <a:pPr marL="721339" lvl="1" indent="-196728" algn="just">
              <a:buFont typeface="Arial" panose="020B0604020202020204" pitchFamily="34" charset="0"/>
              <a:buChar char="•"/>
            </a:pPr>
            <a:r>
              <a:rPr lang="en-US" baseline="0" dirty="0">
                <a:ea typeface="ＭＳ Ｐゴシック" pitchFamily="-112" charset="-128"/>
              </a:rPr>
              <a:t>We will get a professional home inspection and</a:t>
            </a:r>
          </a:p>
          <a:p>
            <a:pPr marL="721339" lvl="1" indent="-196728" algn="just">
              <a:buFont typeface="Arial" panose="020B0604020202020204" pitchFamily="34" charset="0"/>
              <a:buChar char="•"/>
            </a:pPr>
            <a:r>
              <a:rPr lang="en-US" baseline="0" dirty="0">
                <a:ea typeface="ＭＳ Ｐゴシック" pitchFamily="-112" charset="-128"/>
              </a:rPr>
              <a:t>I recommend we get a home warranty.</a:t>
            </a:r>
          </a:p>
          <a:p>
            <a:pPr marL="524610" lvl="1" algn="just"/>
            <a:endParaRPr lang="en-US" u="sng" baseline="0" dirty="0">
              <a:ea typeface="ＭＳ Ｐゴシック" pitchFamily="-112" charset="-128"/>
            </a:endParaRPr>
          </a:p>
          <a:p>
            <a:pPr marL="524610" lvl="1" algn="just"/>
            <a:r>
              <a:rPr lang="en-US" u="sng" baseline="0" dirty="0">
                <a:ea typeface="ＭＳ Ｐゴシック" pitchFamily="-112" charset="-128"/>
              </a:rPr>
              <a:t>Do you want to look at new homes as well as existing?</a:t>
            </a:r>
          </a:p>
          <a:p>
            <a:pPr algn="just"/>
            <a:endParaRPr lang="en-US" b="1" baseline="0" dirty="0">
              <a:ea typeface="ＭＳ Ｐゴシック" pitchFamily="-112" charset="-128"/>
            </a:endParaRPr>
          </a:p>
          <a:p>
            <a:pPr algn="just"/>
            <a:endParaRPr lang="en-US" b="1" baseline="0" dirty="0">
              <a:ea typeface="ＭＳ Ｐゴシック" pitchFamily="-112" charset="-128"/>
            </a:endParaRPr>
          </a:p>
          <a:p>
            <a:pPr algn="just"/>
            <a:r>
              <a:rPr lang="en-US" b="1" baseline="0" dirty="0">
                <a:ea typeface="ＭＳ Ｐゴシック" pitchFamily="-112" charset="-128"/>
              </a:rPr>
              <a:t>THIS IS WHERE YOU BRING OUT THE HOME WARRANTY INFORMATION AND DISCUSS THE ADVANTAGES.  THIS IS IMPORTANT BECAUSE IT REDUCES YOUR LIABILITY, GIVES THE BUYER A CHANCE TO CONSIDER THIS RATHER THAN HAVING TO MAKE THE DECISION WHEN DECIDING ON A HOME, BEGINS THE PROCESS OF MAKING DECISIONS AND AFFIRMS THE BUYERS COMMITMENT TO YOU AND TO THE PROCESS.</a:t>
            </a:r>
          </a:p>
          <a:p>
            <a:pPr algn="just"/>
            <a:endParaRPr lang="en-US" baseline="0" dirty="0">
              <a:ea typeface="ＭＳ Ｐゴシック" pitchFamily="-112" charset="-128"/>
            </a:endParaRPr>
          </a:p>
          <a:p>
            <a:pPr algn="just"/>
            <a:r>
              <a:rPr lang="en-US" baseline="0" dirty="0">
                <a:ea typeface="ＭＳ Ｐゴシック" pitchFamily="-112" charset="-128"/>
              </a:rPr>
              <a:t>Since we are going to consider new homes, do you have any communities you are interested in or do you want me to make some suggestions?  </a:t>
            </a:r>
          </a:p>
          <a:p>
            <a:pPr algn="just"/>
            <a:endParaRPr lang="en-US" b="1" baseline="0" dirty="0">
              <a:ea typeface="ＭＳ Ｐゴシック" pitchFamily="-112" charset="-128"/>
            </a:endParaRPr>
          </a:p>
          <a:p>
            <a:pPr algn="just"/>
            <a:r>
              <a:rPr lang="en-US" b="1" baseline="0" dirty="0">
                <a:ea typeface="ＭＳ Ｐゴシック" pitchFamily="-112" charset="-128"/>
              </a:rPr>
              <a:t>IF THE CUSTOMER IS INTERESTED IN NEW HOMES YOU NEED TO BE CERTAIN THAT YOU ARE AWARE OF EVERY COMMUNITY THAT MAY FIT YOUR CUSTOMER’S  NEEDS.  YOU ARE THE PROFESSIONAL, YOU MUST BE INFORMED AND READY TO FULFILL YOUR CUSTOMERS NEEDS.  YOU MAY CONSIDER USING THE NEW HOME SOURCE (NHS) PROFESSIONAL APPLICATION IN MLS.</a:t>
            </a:r>
            <a:endParaRPr lang="en-US" baseline="0" dirty="0">
              <a:ea typeface="ＭＳ Ｐゴシック" pitchFamily="-112" charset="-128"/>
            </a:endParaRPr>
          </a:p>
          <a:p>
            <a:pPr algn="just"/>
            <a:endParaRPr lang="en-US" baseline="0" dirty="0">
              <a:ea typeface="ＭＳ Ｐゴシック" pitchFamily="-112" charset="-128"/>
            </a:endParaRPr>
          </a:p>
          <a:p>
            <a:pPr algn="just"/>
            <a:r>
              <a:rPr lang="en-US" baseline="0" dirty="0">
                <a:ea typeface="ＭＳ Ｐゴシック" pitchFamily="-112" charset="-128"/>
              </a:rPr>
              <a:t>The other thing we need to realize about new homes is that the salesperson works for the builder.  The salespeople are all very ingratiating, but they only get paid if you buy their home and frequently the more they can “up charge” you the more they earn.  If we are going to consider new homes and you happen to wander into a community when I am not with you, you need to tell the salesperson you are working with me.  I will counsel you on what is appropriate and make certain that you don’t pay for something other buyers haven’t had to pay for.  There is no difference in cost to you to have me involved. There is only a difference in commission to the site agent. And most builders anticipate that a buyer will be represented by a professional. </a:t>
            </a:r>
          </a:p>
          <a:p>
            <a:pPr algn="just"/>
            <a:endParaRPr lang="en-US" u="sng" baseline="0" dirty="0">
              <a:ea typeface="ＭＳ Ｐゴシック" pitchFamily="-112" charset="-128"/>
            </a:endParaRPr>
          </a:p>
          <a:p>
            <a:pPr lvl="1" algn="just"/>
            <a:r>
              <a:rPr lang="en-US" u="sng" baseline="0" dirty="0">
                <a:ea typeface="ＭＳ Ｐゴシック" pitchFamily="-112" charset="-128"/>
              </a:rPr>
              <a:t>Does that make sense?</a:t>
            </a:r>
          </a:p>
          <a:p>
            <a:pPr algn="just"/>
            <a:endParaRPr lang="en-US" baseline="0" dirty="0">
              <a:ea typeface="ＭＳ Ｐゴシック" pitchFamily="-112" charset="-128"/>
            </a:endParaRPr>
          </a:p>
          <a:p>
            <a:pPr algn="just" defTabSz="966612">
              <a:defRPr/>
            </a:pPr>
            <a:r>
              <a:rPr lang="en-US" b="1" baseline="0" dirty="0">
                <a:ea typeface="ＭＳ Ｐゴシック" pitchFamily="-112" charset="-128"/>
              </a:rPr>
              <a:t>EVEN IF YOUR CUSTOMER INDICATES THAT THEY ARE NOT INTERESTED IN NEW HOMES, NOW IS A GOOD TIME TO GIVE YOUR CUSTOMER A STACK OF YOUR BUSINESS CARDS AND REMIND THEM TO SHARE ONE WITH ANY SITE AGENT THAT THEY MAY ENCOUNTER WHILE CHECKING OUT NEW HOMES FOR “DECORATING IDEAS”.</a:t>
            </a:r>
          </a:p>
          <a:p>
            <a:pPr algn="just"/>
            <a:endParaRPr lang="en-US" baseline="0" dirty="0">
              <a:ea typeface="ＭＳ Ｐゴシック" pitchFamily="-112" charset="-128"/>
            </a:endParaRPr>
          </a:p>
          <a:p>
            <a:pPr algn="just"/>
            <a:r>
              <a:rPr lang="en-US" b="0" i="1" baseline="0" dirty="0">
                <a:ea typeface="ＭＳ Ｐゴシック" pitchFamily="-112" charset="-128"/>
              </a:rPr>
              <a:t>OPEN HOUSES</a:t>
            </a:r>
          </a:p>
          <a:p>
            <a:pPr algn="just"/>
            <a:r>
              <a:rPr lang="en-US" baseline="0" dirty="0">
                <a:ea typeface="ＭＳ Ｐゴシック" pitchFamily="-112" charset="-128"/>
              </a:rPr>
              <a:t>What I said about builders is also true of Realtor Open Houses.  If, before we find the right house, you happen to go into a Realtor Open House, be sure to tell the Realtor you are working with me.  Their allegiance is with the seller, just like the builder’s salesperson.  </a:t>
            </a:r>
          </a:p>
          <a:p>
            <a:pPr algn="just"/>
            <a:endParaRPr lang="en-US" baseline="0" dirty="0">
              <a:ea typeface="ＭＳ Ｐゴシック" pitchFamily="-112" charset="-128"/>
            </a:endParaRPr>
          </a:p>
          <a:p>
            <a:pPr lvl="1" algn="just"/>
            <a:r>
              <a:rPr lang="en-US" u="sng" baseline="0" dirty="0">
                <a:ea typeface="ＭＳ Ｐゴシック" pitchFamily="-112" charset="-128"/>
              </a:rPr>
              <a:t>Stands to reason doesn’t it?</a:t>
            </a:r>
          </a:p>
          <a:p>
            <a:pPr algn="just"/>
            <a:endParaRPr lang="en-US" baseline="0" dirty="0">
              <a:ea typeface="ＭＳ Ｐゴシック" pitchFamily="-112" charset="-128"/>
            </a:endParaRPr>
          </a:p>
          <a:p>
            <a:pPr algn="just"/>
            <a:r>
              <a:rPr lang="en-US" b="0" i="1" baseline="0" dirty="0">
                <a:ea typeface="ＭＳ Ｐゴシック" pitchFamily="-112" charset="-128"/>
              </a:rPr>
              <a:t>REO’S/SHORT SALES (DISTRESSED PROPERTIES)</a:t>
            </a:r>
          </a:p>
          <a:p>
            <a:pPr marL="181240" indent="-181240" algn="just">
              <a:buFont typeface="Arial" charset="0"/>
              <a:buChar char="•"/>
            </a:pPr>
            <a:r>
              <a:rPr lang="en-US" baseline="0" dirty="0">
                <a:ea typeface="ＭＳ Ｐゴシック" pitchFamily="-112" charset="-128"/>
              </a:rPr>
              <a:t>Do you have any interest in Foreclosures?  We call them REOs for “real estate owned” which is what it is for lenders.  </a:t>
            </a:r>
          </a:p>
          <a:p>
            <a:pPr marL="181240" indent="-181240" algn="just">
              <a:buFont typeface="Arial" charset="0"/>
              <a:buChar char="•"/>
            </a:pPr>
            <a:r>
              <a:rPr lang="en-US" baseline="0" dirty="0">
                <a:ea typeface="ＭＳ Ｐゴシック" pitchFamily="-112" charset="-128"/>
              </a:rPr>
              <a:t>How about Short Sales?  </a:t>
            </a:r>
          </a:p>
          <a:p>
            <a:pPr algn="just"/>
            <a:endParaRPr lang="en-US" baseline="0" dirty="0">
              <a:ea typeface="ＭＳ Ｐゴシック" pitchFamily="-112" charset="-128"/>
            </a:endParaRPr>
          </a:p>
          <a:p>
            <a:pPr algn="just"/>
            <a:r>
              <a:rPr lang="en-US" b="1" baseline="0" dirty="0">
                <a:ea typeface="ＭＳ Ｐゴシック" pitchFamily="-112" charset="-128"/>
              </a:rPr>
              <a:t>BE PREPARED TO EXPLAIN THE DIFFERENCES.  ALSO BE PREPARED TO EXPLAIN THE TIME LINE.</a:t>
            </a:r>
          </a:p>
          <a:p>
            <a:pPr algn="just"/>
            <a:endParaRPr lang="en-US" b="1" baseline="0" dirty="0">
              <a:ea typeface="ＭＳ Ｐゴシック" pitchFamily="-112" charset="-128"/>
            </a:endParaRPr>
          </a:p>
          <a:p>
            <a:pPr algn="just"/>
            <a:r>
              <a:rPr lang="en-US" b="1" baseline="0" dirty="0">
                <a:ea typeface="ＭＳ Ｐゴシック" pitchFamily="-112" charset="-128"/>
              </a:rPr>
              <a:t>IF THE ANSWER IS NO, MOVE ON.  IF THE ANSWER IS YES, COVER THE FOLLOWING:</a:t>
            </a:r>
          </a:p>
          <a:p>
            <a:pPr algn="just"/>
            <a:endParaRPr lang="en-US" b="1" baseline="0" dirty="0">
              <a:ea typeface="ＭＳ Ｐゴシック" pitchFamily="-112" charset="-128"/>
            </a:endParaRPr>
          </a:p>
          <a:p>
            <a:pPr algn="just"/>
            <a:r>
              <a:rPr lang="en-US" b="0" baseline="0" dirty="0">
                <a:ea typeface="ＭＳ Ｐゴシック" pitchFamily="-112" charset="-128"/>
              </a:rPr>
              <a:t>We can certainly look at Short Sales/REOs/Foreclosures.  Do you know anyone who has purchased one? </a:t>
            </a:r>
          </a:p>
          <a:p>
            <a:pPr algn="just"/>
            <a:endParaRPr lang="en-US" b="0" baseline="0" dirty="0">
              <a:ea typeface="ＭＳ Ｐゴシック" pitchFamily="-112" charset="-128"/>
            </a:endParaRPr>
          </a:p>
          <a:p>
            <a:pPr algn="just"/>
            <a:r>
              <a:rPr lang="en-US" b="1" baseline="0" dirty="0">
                <a:ea typeface="ＭＳ Ｐゴシック" pitchFamily="-112" charset="-128"/>
              </a:rPr>
              <a:t>YOU WANT TO FIND OUT WHAT THE EXPERIENCE WAS AND MORE IMPORTANTLY, WHEN IT HAPPENED.</a:t>
            </a:r>
          </a:p>
          <a:p>
            <a:pPr algn="just"/>
            <a:endParaRPr lang="en-US" b="1" baseline="0" dirty="0">
              <a:ea typeface="ＭＳ Ｐゴシック" pitchFamily="-112" charset="-128"/>
            </a:endParaRPr>
          </a:p>
          <a:p>
            <a:pPr algn="just"/>
            <a:r>
              <a:rPr lang="en-US" b="0" baseline="0" dirty="0">
                <a:ea typeface="ＭＳ Ｐゴシック" pitchFamily="-112" charset="-128"/>
              </a:rPr>
              <a:t>We can create searches in your account specific to these properties, but we ought to go over a few things before we do.</a:t>
            </a:r>
          </a:p>
          <a:p>
            <a:pPr algn="just"/>
            <a:endParaRPr lang="en-US" b="0" baseline="0" dirty="0">
              <a:ea typeface="ＭＳ Ｐゴシック" pitchFamily="-112" charset="-128"/>
            </a:endParaRPr>
          </a:p>
          <a:p>
            <a:pPr marL="262305" indent="-262305" algn="just">
              <a:buFont typeface="+mj-lt"/>
              <a:buAutoNum type="arabicPeriod"/>
            </a:pPr>
            <a:r>
              <a:rPr lang="en-US" b="0" baseline="0" dirty="0">
                <a:ea typeface="ＭＳ Ｐゴシック" pitchFamily="-112" charset="-128"/>
              </a:rPr>
              <a:t>Although most short sales and foreclosures may appear to be good deals, all of them are not. Distressed properties have been “hot” and people tend to think that, because they are selling for less than the last person paid for them, that they are good deals. This is not a given.  </a:t>
            </a:r>
          </a:p>
          <a:p>
            <a:pPr marL="262305" indent="-262305" algn="just">
              <a:buFont typeface="+mj-lt"/>
              <a:buAutoNum type="arabicPeriod"/>
            </a:pPr>
            <a:r>
              <a:rPr lang="en-US" b="0" baseline="0" dirty="0">
                <a:ea typeface="ＭＳ Ｐゴシック" pitchFamily="-112" charset="-128"/>
              </a:rPr>
              <a:t>If we are going to look we need to be aware of a few things:</a:t>
            </a:r>
          </a:p>
          <a:p>
            <a:pPr marL="786915" lvl="1" indent="-262305" algn="just">
              <a:buFont typeface="+mj-lt"/>
              <a:buAutoNum type="alphaUcPeriod"/>
            </a:pPr>
            <a:r>
              <a:rPr lang="en-US" b="0" baseline="0" dirty="0">
                <a:ea typeface="ＭＳ Ｐゴシック" pitchFamily="-112" charset="-128"/>
              </a:rPr>
              <a:t> If we find one, we want to do our market research before we automatically decide that we must be getting a deal.</a:t>
            </a:r>
          </a:p>
          <a:p>
            <a:pPr marL="786915" lvl="1" indent="-262305" algn="just">
              <a:buFont typeface="+mj-lt"/>
              <a:buAutoNum type="alphaUcPeriod"/>
            </a:pPr>
            <a:r>
              <a:rPr lang="en-US" b="0" baseline="0" dirty="0">
                <a:ea typeface="ＭＳ Ｐゴシック" pitchFamily="-112" charset="-128"/>
              </a:rPr>
              <a:t>Most foreclosures require a lot of work and expense to restore to livable condition and the work almost always costs more than the purchaser thinks it will.  Even experienced “flippers” lose money on some transactions.</a:t>
            </a:r>
          </a:p>
          <a:p>
            <a:pPr marL="786915" lvl="1" indent="-262305" algn="just">
              <a:buFont typeface="+mj-lt"/>
              <a:buAutoNum type="alphaUcPeriod"/>
            </a:pPr>
            <a:r>
              <a:rPr lang="en-US" b="0" baseline="0" dirty="0">
                <a:ea typeface="ＭＳ Ｐゴシック" pitchFamily="-112" charset="-128"/>
              </a:rPr>
              <a:t>If the property is not in good repair it is hard to finance. Traditional FHA and VA financing will not be available for distressed properties.  Conventional lenders usually require a larger down payment. People who regularly purchase these properties use what is known as “hard money financing”. This means the buyer puts up additional collateral, usually more real estate, pays a higher than market interest rate and hopes to put the property into good repair and then either “flip” it or refinance it when it is in good enough condition to obtain a “normal” loan. If you do this and keep the house you will pay both the buyers’ and sellers’ closing costs because you are the only party in the transaction. There are some ways to reduce these and if we want to do this I will show you how to reduce your costs, but they are still significant.</a:t>
            </a:r>
          </a:p>
          <a:p>
            <a:pPr marL="262305" indent="-262305" algn="just">
              <a:buFont typeface="+mj-lt"/>
              <a:buAutoNum type="arabicPeriod"/>
            </a:pPr>
            <a:r>
              <a:rPr lang="en-US" b="0" baseline="0" dirty="0">
                <a:ea typeface="ＭＳ Ｐゴシック" pitchFamily="-112" charset="-128"/>
              </a:rPr>
              <a:t>If we buy the wrong house or if we buy in the wrong area because we are trying to get a great deal, what we end up with is a slightly lower mortgage payment ($5/month/$1000 saved = $50 per month to save $10,000) and the wrong house. Most people discover this is not a great deal.</a:t>
            </a:r>
          </a:p>
          <a:p>
            <a:pPr marL="262305" indent="-262305" algn="just">
              <a:buFont typeface="+mj-lt"/>
              <a:buAutoNum type="arabicPeriod"/>
            </a:pPr>
            <a:r>
              <a:rPr lang="en-US" b="0" baseline="0" dirty="0">
                <a:ea typeface="ＭＳ Ｐゴシック" pitchFamily="-112" charset="-128"/>
              </a:rPr>
              <a:t>Lastly, and most importantly, we are at the back end of the foreclosure market. There are fewer to choose among, there are more investors to compete with and the banks keep raising the prices, which makes the whole process more difficult.</a:t>
            </a:r>
          </a:p>
          <a:p>
            <a:pPr marL="262305" indent="-262305" algn="just">
              <a:buFont typeface="+mj-lt"/>
              <a:buAutoNum type="arabicPeriod"/>
            </a:pPr>
            <a:r>
              <a:rPr lang="en-US" b="0" baseline="0" dirty="0">
                <a:ea typeface="ＭＳ Ｐゴシック" pitchFamily="-112" charset="-128"/>
              </a:rPr>
              <a:t>Short sales are more difficult than foreclosures because we have to negotiate with the seller and, once we have a “deal”, the seller has to negotiate with the bank. The bank may or may not approve the terms we have negotiated.  Additionally, the house remains on the market and other buyers can make offers.  The seller would be obligated to present any and all offers to the bank.  The banks goal is to minimize their lose; therefore, another buyer could present an offer with only slightly more attractive terms and the bank could approve that offer over yours. Neither the seller nor us has any recourse.  Most real estate agents are glad the short sale phenomenon is almost over because there are so many problems and disappointments.</a:t>
            </a:r>
          </a:p>
          <a:p>
            <a:pPr algn="just"/>
            <a:endParaRPr lang="en-US" b="0" baseline="0" dirty="0">
              <a:ea typeface="ＭＳ Ｐゴシック" pitchFamily="-112" charset="-128"/>
            </a:endParaRPr>
          </a:p>
          <a:p>
            <a:pPr algn="just"/>
            <a:r>
              <a:rPr lang="en-US" b="0" baseline="0" dirty="0">
                <a:ea typeface="ＭＳ Ｐゴシック" pitchFamily="-112" charset="-128"/>
              </a:rPr>
              <a:t>If you want to look at distressed properties, we need to create a search with new parameters and find a hard money lender. Do you know a hard money lender? Let me ask some of my contacts and see if I can find one. Unless we are prepared to make a substantial down payment, the hard money lender will want additional security, do we have something that can be offered?</a:t>
            </a:r>
          </a:p>
          <a:p>
            <a:pPr algn="just"/>
            <a:endParaRPr lang="en-US" b="0" baseline="0" dirty="0">
              <a:ea typeface="ＭＳ Ｐゴシック" pitchFamily="-112" charset="-128"/>
            </a:endParaRPr>
          </a:p>
          <a:p>
            <a:pPr algn="just"/>
            <a:r>
              <a:rPr lang="en-US" b="1" baseline="0" dirty="0">
                <a:ea typeface="ＭＳ Ｐゴシック" pitchFamily="-112" charset="-128"/>
              </a:rPr>
              <a:t>IF YOUR CUSTOMER REALLY WANTS TO GO IN THIS DIRECTION, HE/SHE WILL OVERCOME YOUR DRAWBACKS AND YOU CAN PROCEED. IF THEY FALTER HERE, IT IS A RANDOM THOUGHT AND YOU NEED TO SAVE THEM FROM THE GRIEF THEY WILL ENCOUNTER AS THEY ENTER AN UNFAMILIAR MARKET. </a:t>
            </a:r>
          </a:p>
          <a:p>
            <a:pPr algn="just"/>
            <a:endParaRPr lang="en-US" b="1" baseline="0" dirty="0">
              <a:ea typeface="ＭＳ Ｐゴシック" pitchFamily="-112" charset="-128"/>
            </a:endParaRPr>
          </a:p>
          <a:p>
            <a:pPr algn="just"/>
            <a:r>
              <a:rPr lang="en-US" b="1" baseline="0" dirty="0">
                <a:ea typeface="ＭＳ Ｐゴシック" pitchFamily="-112" charset="-128"/>
              </a:rPr>
              <a:t>IF THE PRIMARY CRITERIA IS A BANK OWNED SITUATION, THEN ALL OF THE PREVIOUS WORK WILL BE OF LITTLE VALUE.  YOU MUST START WITH THE PRICE RANGE AS YOUR ONLY CRITERIA AND WORK THROUGH THESE BEFORE YOU CAN PROCEED TO A REGULAR TRANSACTION.</a:t>
            </a:r>
          </a:p>
          <a:p>
            <a:pPr algn="just"/>
            <a:endParaRPr lang="en-US" b="1" baseline="0" dirty="0">
              <a:ea typeface="ＭＳ Ｐゴシック" pitchFamily="-112" charset="-128"/>
            </a:endParaRPr>
          </a:p>
          <a:p>
            <a:pPr algn="just"/>
            <a:r>
              <a:rPr lang="en-US" b="1" baseline="0" dirty="0">
                <a:ea typeface="ＭＳ Ｐゴシック" pitchFamily="-112" charset="-128"/>
              </a:rPr>
              <a:t>IT IS IN YOUR CUSTOMER’S BEST INTEREST FOR YOU TO SET UP SEPARATE SEARCHES FOR DISTRESSED PROPERTIES.  YOU MAY EVEN CONSIDER SEPARATE SEARCHES FOR EASCH CATEGORY: SHORT SALES, FORECLOSURES/BANK OWNED.</a:t>
            </a:r>
          </a:p>
          <a:p>
            <a:endParaRPr lang="en-US" dirty="0"/>
          </a:p>
        </p:txBody>
      </p:sp>
      <p:sp>
        <p:nvSpPr>
          <p:cNvPr id="4" name="Slide Number Placeholder 3"/>
          <p:cNvSpPr>
            <a:spLocks noGrp="1"/>
          </p:cNvSpPr>
          <p:nvPr>
            <p:ph type="sldNum" sz="quarter" idx="5"/>
          </p:nvPr>
        </p:nvSpPr>
        <p:spPr/>
        <p:txBody>
          <a:bodyPr/>
          <a:lstStyle/>
          <a:p>
            <a:fld id="{095C0454-C09F-5F4C-91A2-F3272F86B0CB}" type="slidenum">
              <a:rPr lang="en-US" smtClean="0"/>
              <a:t>4</a:t>
            </a:fld>
            <a:endParaRPr lang="en-US"/>
          </a:p>
        </p:txBody>
      </p:sp>
    </p:spTree>
    <p:extLst>
      <p:ext uri="{BB962C8B-B14F-4D97-AF65-F5344CB8AC3E}">
        <p14:creationId xmlns:p14="http://schemas.microsoft.com/office/powerpoint/2010/main" val="20155468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baseline="0" dirty="0">
                <a:ea typeface="ＭＳ Ｐゴシック" pitchFamily="-112" charset="-128"/>
              </a:rPr>
              <a:t>YOU HAVE THE PRICE, NOW IS THE TIME TO FIND OUT ABOUT THE OTHER NEEDS AND CONDUCT YOUR INITIAL SEARCH.  REFER TO THE BUYER CONSULTATION SHEET FOR ASSISTANCE AND DISCUSSION.</a:t>
            </a:r>
          </a:p>
          <a:p>
            <a:pPr algn="just"/>
            <a:endParaRPr lang="en-US" b="1" baseline="0" dirty="0">
              <a:ea typeface="ＭＳ Ｐゴシック" pitchFamily="-112" charset="-128"/>
            </a:endParaRPr>
          </a:p>
          <a:p>
            <a:pPr algn="just"/>
            <a:r>
              <a:rPr lang="en-US" b="0" baseline="0" dirty="0">
                <a:ea typeface="ＭＳ Ｐゴシック" pitchFamily="-112" charset="-128"/>
              </a:rPr>
              <a:t>Let’s start our search on my computer.</a:t>
            </a:r>
          </a:p>
          <a:p>
            <a:pPr algn="just"/>
            <a:endParaRPr lang="en-US" b="0" baseline="0" dirty="0">
              <a:ea typeface="ＭＳ Ｐゴシック" pitchFamily="-112" charset="-128"/>
            </a:endParaRPr>
          </a:p>
          <a:p>
            <a:pPr algn="just"/>
            <a:r>
              <a:rPr lang="en-US" b="0" baseline="0" dirty="0">
                <a:ea typeface="ＭＳ Ｐゴシック" pitchFamily="-112" charset="-128"/>
              </a:rPr>
              <a:t>What are your primary needs as far as bedrooms, bathrooms and location?</a:t>
            </a:r>
          </a:p>
          <a:p>
            <a:pPr algn="just"/>
            <a:endParaRPr lang="en-US" b="0" baseline="0" dirty="0">
              <a:ea typeface="ＭＳ Ｐゴシック" pitchFamily="-112" charset="-128"/>
            </a:endParaRPr>
          </a:p>
          <a:p>
            <a:pPr algn="just"/>
            <a:r>
              <a:rPr lang="en-US" b="0" baseline="0" dirty="0">
                <a:ea typeface="ＭＳ Ｐゴシック" pitchFamily="-112" charset="-128"/>
              </a:rPr>
              <a:t>Do you have any other special needs you would like me to use in searching for the right home?  Remember, the fewer criteria we put into the search the greater selection we will get.</a:t>
            </a:r>
          </a:p>
          <a:p>
            <a:pPr algn="just"/>
            <a:endParaRPr lang="en-US" b="0" baseline="0" dirty="0">
              <a:ea typeface="ＭＳ Ｐゴシック" pitchFamily="-112" charset="-128"/>
            </a:endParaRPr>
          </a:p>
          <a:p>
            <a:pPr algn="just"/>
            <a:r>
              <a:rPr lang="en-US" b="1" baseline="0" dirty="0">
                <a:ea typeface="ＭＳ Ｐゴシック" pitchFamily="-112" charset="-128"/>
              </a:rPr>
              <a:t>ENTER THE PRICE RANGE, LOCATION, AND OTHER CRITERIA INTO YOUR MLS SEARCH.</a:t>
            </a:r>
          </a:p>
          <a:p>
            <a:pPr algn="just"/>
            <a:endParaRPr lang="en-US" b="1" baseline="0" dirty="0">
              <a:ea typeface="ＭＳ Ｐゴシック" pitchFamily="-112" charset="-128"/>
            </a:endParaRPr>
          </a:p>
          <a:p>
            <a:pPr algn="just"/>
            <a:r>
              <a:rPr lang="en-US" b="1" baseline="0" dirty="0">
                <a:ea typeface="ＭＳ Ｐゴシック" pitchFamily="-112" charset="-128"/>
              </a:rPr>
              <a:t>NOW IS THE TIME THAT YOU START TO WORK WITH THEM AND USE YOUR EXPERTISE TO NARROW THE FIELD. </a:t>
            </a:r>
          </a:p>
          <a:p>
            <a:pPr algn="just"/>
            <a:endParaRPr lang="en-US" b="1" baseline="0" dirty="0">
              <a:ea typeface="ＭＳ Ｐゴシック" pitchFamily="-112" charset="-128"/>
            </a:endParaRPr>
          </a:p>
          <a:p>
            <a:pPr algn="just"/>
            <a:r>
              <a:rPr lang="en-US" b="1" baseline="0" dirty="0">
                <a:ea typeface="ＭＳ Ｐゴシック" pitchFamily="-112" charset="-128"/>
              </a:rPr>
              <a:t>PROPERTIES CAN BE ELIMINATED BY:</a:t>
            </a:r>
          </a:p>
          <a:p>
            <a:pPr marL="191575" indent="-191575" algn="just">
              <a:buFont typeface="Arial" panose="020B0604020202020204" pitchFamily="34" charset="0"/>
              <a:buChar char="•"/>
            </a:pPr>
            <a:r>
              <a:rPr lang="en-US" b="1" baseline="0" dirty="0">
                <a:ea typeface="ＭＳ Ｐゴシック" pitchFamily="-112" charset="-128"/>
              </a:rPr>
              <a:t>SIZE</a:t>
            </a:r>
          </a:p>
          <a:p>
            <a:pPr marL="191575" indent="-191575" algn="just">
              <a:buFont typeface="Arial" panose="020B0604020202020204" pitchFamily="34" charset="0"/>
              <a:buChar char="•"/>
            </a:pPr>
            <a:r>
              <a:rPr lang="en-US" b="1" baseline="0" dirty="0">
                <a:ea typeface="ＭＳ Ｐゴシック" pitchFamily="-112" charset="-128"/>
              </a:rPr>
              <a:t>LOCATION (MAIN THROUGHWAY, CLOSE TO COMMERCIAL OR OTHER SPECIAL ISSUES YOU KNOW ABOUT)</a:t>
            </a:r>
          </a:p>
          <a:p>
            <a:pPr marL="191575" indent="-191575" algn="just">
              <a:buFont typeface="Arial" panose="020B0604020202020204" pitchFamily="34" charset="0"/>
              <a:buChar char="•"/>
            </a:pPr>
            <a:r>
              <a:rPr lang="en-US" b="1" baseline="0" dirty="0">
                <a:ea typeface="ＭＳ Ｐゴシック" pitchFamily="-112" charset="-128"/>
              </a:rPr>
              <a:t>ABSENCE OR PRESENCE OF SPECIAL FEATURES (POOL, ETC.)</a:t>
            </a:r>
          </a:p>
          <a:p>
            <a:pPr marL="191575" indent="-191575" algn="just">
              <a:buFont typeface="Arial" panose="020B0604020202020204" pitchFamily="34" charset="0"/>
              <a:buChar char="•"/>
            </a:pPr>
            <a:r>
              <a:rPr lang="en-US" b="1" baseline="0" dirty="0">
                <a:ea typeface="ＭＳ Ｐゴシック" pitchFamily="-112" charset="-128"/>
              </a:rPr>
              <a:t>CUSTOMERS LIKES AND DISLIKES AS FAR AS ELEVATIONS AND DÉCOR</a:t>
            </a:r>
          </a:p>
          <a:p>
            <a:pPr algn="just"/>
            <a:endParaRPr lang="en-US" b="1" baseline="0" dirty="0">
              <a:ea typeface="ＭＳ Ｐゴシック" pitchFamily="-112" charset="-128"/>
            </a:endParaRPr>
          </a:p>
          <a:p>
            <a:pPr algn="just"/>
            <a:r>
              <a:rPr lang="en-US" b="1" baseline="0" dirty="0">
                <a:ea typeface="ＭＳ Ｐゴシック" pitchFamily="-112" charset="-128"/>
              </a:rPr>
              <a:t>IF THE LIST BECOMES TOO SMALL YOU WILL NEED THE CUSTOMER TO REVISIT WHAT IS MOST IMPORTANT TO THEM.</a:t>
            </a:r>
          </a:p>
          <a:p>
            <a:pPr algn="just"/>
            <a:endParaRPr lang="en-US" b="1" baseline="0" dirty="0">
              <a:ea typeface="ＭＳ Ｐゴシック" pitchFamily="-112" charset="-128"/>
            </a:endParaRPr>
          </a:p>
          <a:p>
            <a:pPr algn="just"/>
            <a:r>
              <a:rPr lang="en-US" b="1" baseline="0" dirty="0">
                <a:ea typeface="ＭＳ Ｐゴシック" pitchFamily="-112" charset="-128"/>
              </a:rPr>
              <a:t>TRY TO WORK THE LIST DOWN TO 8+/- PROPERTIES. YOU ARE WASTING THEIR TIME BY SHOWING THEM LOW PROBABILTY HOUSES.</a:t>
            </a:r>
          </a:p>
          <a:p>
            <a:pPr algn="just"/>
            <a:endParaRPr lang="en-US" b="1" baseline="0" dirty="0">
              <a:ea typeface="ＭＳ Ｐゴシック" pitchFamily="-112" charset="-128"/>
            </a:endParaRPr>
          </a:p>
          <a:p>
            <a:pPr algn="just"/>
            <a:r>
              <a:rPr lang="en-US" b="1" baseline="0" dirty="0">
                <a:ea typeface="ＭＳ Ｐゴシック" pitchFamily="-112" charset="-128"/>
              </a:rPr>
              <a:t>SAVE THE SEARCH AND CREATE THE INTERACTIVE PORTAL FOR THE CUSTOMER THROUGH MLS.</a:t>
            </a:r>
          </a:p>
          <a:p>
            <a:pPr algn="just"/>
            <a:endParaRPr lang="en-US" b="1" baseline="0" dirty="0">
              <a:ea typeface="ＭＳ Ｐゴシック" pitchFamily="-112" charset="-128"/>
            </a:endParaRPr>
          </a:p>
          <a:p>
            <a:pPr algn="just"/>
            <a:r>
              <a:rPr lang="en-US" b="0" baseline="0" dirty="0">
                <a:ea typeface="ＭＳ Ｐゴシック" pitchFamily="-112" charset="-128"/>
              </a:rPr>
              <a:t>OK, we have “X” properties to see on (Day).</a:t>
            </a:r>
          </a:p>
          <a:p>
            <a:pPr algn="just"/>
            <a:endParaRPr lang="en-US" b="0" u="none" baseline="0" dirty="0">
              <a:ea typeface="ＭＳ Ｐゴシック" pitchFamily="-112" charset="-128"/>
            </a:endParaRPr>
          </a:p>
          <a:p>
            <a:pPr lvl="1" algn="just"/>
            <a:r>
              <a:rPr lang="en-US" b="0" u="sng" baseline="0" dirty="0">
                <a:ea typeface="ＭＳ Ｐゴシック" pitchFamily="-112" charset="-128"/>
              </a:rPr>
              <a:t>Does that work for you?  </a:t>
            </a:r>
          </a:p>
          <a:p>
            <a:pPr algn="just"/>
            <a:endParaRPr lang="en-US" b="0" u="sng" baseline="0" dirty="0">
              <a:ea typeface="ＭＳ Ｐゴシック" pitchFamily="-112" charset="-128"/>
            </a:endParaRPr>
          </a:p>
          <a:p>
            <a:pPr algn="just"/>
            <a:r>
              <a:rPr lang="en-US" b="0" baseline="0" dirty="0">
                <a:ea typeface="ＭＳ Ｐゴシック" pitchFamily="-112" charset="-128"/>
              </a:rPr>
              <a:t>Prior to getting together, I will check for any new listings that I think may be a good fit.  If something comes up or I hear of something, I will send you the information. Our technology will also send you alerts of new properties that come on the market between now and then (Alerts can be sent to your customer as frequently as they like.  Please make sure to ask your customer how frequently they would like to see updates on new properties that have come on the market).   If you see something that interests you, please let me know. I will make sure to watch for any of you “favorites” in you searches.  Sometimes things look real good on the computer but there is a reason they are still for sale and I can find that out for us.  </a:t>
            </a:r>
          </a:p>
          <a:p>
            <a:pPr algn="just"/>
            <a:endParaRPr lang="en-US" b="0" u="sng" baseline="0" dirty="0">
              <a:ea typeface="ＭＳ Ｐゴシック" pitchFamily="-112" charset="-128"/>
            </a:endParaRPr>
          </a:p>
          <a:p>
            <a:pPr lvl="1" algn="just"/>
            <a:r>
              <a:rPr lang="en-US" b="0" u="sng" baseline="0" dirty="0">
                <a:ea typeface="ＭＳ Ｐゴシック" pitchFamily="-112" charset="-128"/>
              </a:rPr>
              <a:t>Any questions?</a:t>
            </a:r>
            <a:endParaRPr lang="en-US" b="0" baseline="0" dirty="0">
              <a:ea typeface="ＭＳ Ｐゴシック" pitchFamily="-112" charset="-128"/>
            </a:endParaRPr>
          </a:p>
          <a:p>
            <a:endParaRPr lang="en-US" dirty="0"/>
          </a:p>
        </p:txBody>
      </p:sp>
      <p:sp>
        <p:nvSpPr>
          <p:cNvPr id="4" name="Slide Number Placeholder 3"/>
          <p:cNvSpPr>
            <a:spLocks noGrp="1"/>
          </p:cNvSpPr>
          <p:nvPr>
            <p:ph type="sldNum" sz="quarter" idx="5"/>
          </p:nvPr>
        </p:nvSpPr>
        <p:spPr/>
        <p:txBody>
          <a:bodyPr/>
          <a:lstStyle/>
          <a:p>
            <a:fld id="{095C0454-C09F-5F4C-91A2-F3272F86B0CB}" type="slidenum">
              <a:rPr lang="en-US" smtClean="0"/>
              <a:t>5</a:t>
            </a:fld>
            <a:endParaRPr lang="en-US"/>
          </a:p>
        </p:txBody>
      </p:sp>
    </p:spTree>
    <p:extLst>
      <p:ext uri="{BB962C8B-B14F-4D97-AF65-F5344CB8AC3E}">
        <p14:creationId xmlns:p14="http://schemas.microsoft.com/office/powerpoint/2010/main" val="20791207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ＭＳ Ｐゴシック" pitchFamily="-112" charset="-128"/>
              </a:rPr>
              <a:t>When we have found the right home, we need to be ready to write the offer.</a:t>
            </a:r>
          </a:p>
          <a:p>
            <a:endParaRPr lang="en-US" dirty="0">
              <a:ea typeface="ＭＳ Ｐゴシック" pitchFamily="-112" charset="-128"/>
            </a:endParaRPr>
          </a:p>
          <a:p>
            <a:r>
              <a:rPr lang="en-US" dirty="0">
                <a:ea typeface="ＭＳ Ｐゴシック" pitchFamily="-112" charset="-128"/>
              </a:rPr>
              <a:t>For every one person who has south to make the right decision by “sleeping on it”, there are 10 who lost the home</a:t>
            </a:r>
            <a:r>
              <a:rPr lang="en-US" baseline="0" dirty="0">
                <a:ea typeface="ＭＳ Ｐゴシック" pitchFamily="-112" charset="-128"/>
              </a:rPr>
              <a:t> they wanted because they slept on it.  </a:t>
            </a:r>
          </a:p>
          <a:p>
            <a:endParaRPr lang="en-US" u="sng" baseline="0" dirty="0">
              <a:ea typeface="ＭＳ Ｐゴシック" pitchFamily="-112" charset="-128"/>
            </a:endParaRPr>
          </a:p>
          <a:p>
            <a:pPr lvl="1"/>
            <a:r>
              <a:rPr lang="en-US" u="sng" baseline="0" dirty="0">
                <a:ea typeface="ＭＳ Ｐゴシック" pitchFamily="-112" charset="-128"/>
              </a:rPr>
              <a:t>Does that make sense to you?</a:t>
            </a:r>
            <a:endParaRPr lang="en-US" baseline="0" dirty="0">
              <a:ea typeface="ＭＳ Ｐゴシック" pitchFamily="-112" charset="-128"/>
            </a:endParaRPr>
          </a:p>
          <a:p>
            <a:endParaRPr lang="en-US" baseline="0" dirty="0">
              <a:ea typeface="ＭＳ Ｐゴシック" pitchFamily="-112" charset="-128"/>
            </a:endParaRPr>
          </a:p>
          <a:p>
            <a:r>
              <a:rPr lang="en-US" baseline="0" dirty="0">
                <a:ea typeface="ＭＳ Ｐゴシック" pitchFamily="-112" charset="-128"/>
              </a:rPr>
              <a:t>This is the standard Purchase and Sale Agreement (PASA).  It is very comprehensive. I am going to leave it with you.  If you have questions write them down and I will answer them before we start to look.  If you can’t sleep, start to read it and you will immediately fall asleep!</a:t>
            </a:r>
          </a:p>
          <a:p>
            <a:endParaRPr lang="en-US" baseline="0" dirty="0">
              <a:ea typeface="ＭＳ Ｐゴシック" pitchFamily="-112" charset="-128"/>
            </a:endParaRPr>
          </a:p>
          <a:p>
            <a:r>
              <a:rPr lang="en-US" baseline="0" dirty="0">
                <a:ea typeface="ＭＳ Ｐゴシック" pitchFamily="-112" charset="-128"/>
              </a:rPr>
              <a:t>While it is important that you are comfortable with the paperwork, it is more important that I am knowledgeable about the paperwork and process.  Which I am.  And it’s important to me that you are comfortable with my knowledge of the paperwork and process.  So, please don’t hesitate to ask questions.</a:t>
            </a:r>
          </a:p>
          <a:p>
            <a:endParaRPr lang="en-US" u="sng" baseline="0" dirty="0">
              <a:ea typeface="ＭＳ Ｐゴシック" pitchFamily="-112" charset="-128"/>
            </a:endParaRPr>
          </a:p>
          <a:p>
            <a:r>
              <a:rPr lang="en-US" u="none" baseline="0" dirty="0">
                <a:ea typeface="ＭＳ Ｐゴシック" pitchFamily="-112" charset="-128"/>
              </a:rPr>
              <a:t>          </a:t>
            </a:r>
            <a:r>
              <a:rPr lang="en-US" u="sng" baseline="0" dirty="0">
                <a:ea typeface="ＭＳ Ｐゴシック" pitchFamily="-112" charset="-128"/>
              </a:rPr>
              <a:t>Does that work for you?</a:t>
            </a:r>
          </a:p>
          <a:p>
            <a:endParaRPr lang="en-US" baseline="0" dirty="0">
              <a:ea typeface="ＭＳ Ｐゴシック" pitchFamily="-112" charset="-128"/>
            </a:endParaRPr>
          </a:p>
          <a:p>
            <a:r>
              <a:rPr lang="en-US" b="1" baseline="0" dirty="0">
                <a:ea typeface="ＭＳ Ｐゴシック" pitchFamily="-112" charset="-128"/>
              </a:rPr>
              <a:t>WHAT YOU ARE SELLING IS LEADERSHIP AND EXPERTISE.  THIS MEANS YOU MUST UNDERSTAND AND </a:t>
            </a:r>
            <a:r>
              <a:rPr lang="en-US" b="1" u="sng" baseline="0" dirty="0">
                <a:ea typeface="ＭＳ Ｐゴシック" pitchFamily="-112" charset="-128"/>
              </a:rPr>
              <a:t>BE ABLE TO EXPLAIN </a:t>
            </a:r>
            <a:r>
              <a:rPr lang="en-US" b="1" baseline="0" dirty="0">
                <a:ea typeface="ＭＳ Ｐゴシック" pitchFamily="-112" charset="-128"/>
              </a:rPr>
              <a:t>EVERY PARAGRAPH IN THE PASA AND OTHER REQUIRED FORMS.  IF YOU CANNOT, GET WITH THE DCD OR YOUR DMD AND WORK AT IT UNTIL YOU CAN.  REMEMBER, CHANGES ARE MADE TO THESE DOCUMENTS REGULARLY.  DON’T ASSUME THAT THE DOCUMENTS ARE THE SAME AS THEY WERE THE LAST TIME YOU WROTE AN OFFER; EVEN IF IT WAS YESTERDAY.  KNOW YOUR TOOLS.</a:t>
            </a:r>
            <a:endParaRPr lang="en-US" b="1" dirty="0">
              <a:ea typeface="ＭＳ Ｐゴシック" pitchFamily="-112" charset="-128"/>
            </a:endParaRPr>
          </a:p>
          <a:p>
            <a:endParaRPr lang="en-US" dirty="0"/>
          </a:p>
        </p:txBody>
      </p:sp>
      <p:sp>
        <p:nvSpPr>
          <p:cNvPr id="4" name="Slide Number Placeholder 3"/>
          <p:cNvSpPr>
            <a:spLocks noGrp="1"/>
          </p:cNvSpPr>
          <p:nvPr>
            <p:ph type="sldNum" sz="quarter" idx="5"/>
          </p:nvPr>
        </p:nvSpPr>
        <p:spPr/>
        <p:txBody>
          <a:bodyPr/>
          <a:lstStyle/>
          <a:p>
            <a:fld id="{095C0454-C09F-5F4C-91A2-F3272F86B0CB}" type="slidenum">
              <a:rPr lang="en-US" smtClean="0"/>
              <a:t>6</a:t>
            </a:fld>
            <a:endParaRPr lang="en-US"/>
          </a:p>
        </p:txBody>
      </p:sp>
    </p:spTree>
    <p:extLst>
      <p:ext uri="{BB962C8B-B14F-4D97-AF65-F5344CB8AC3E}">
        <p14:creationId xmlns:p14="http://schemas.microsoft.com/office/powerpoint/2010/main" val="2947855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In addition</a:t>
            </a:r>
            <a:r>
              <a:rPr lang="en-US" baseline="0" dirty="0"/>
              <a:t> to all of the boiler plate items in the PASA, there are 7 key elements in the standard agreement. Lets go over them, discuss them and then when we find the right house the only thing we will have to decide on is the strength of our offer.   </a:t>
            </a:r>
          </a:p>
          <a:p>
            <a:pPr algn="just"/>
            <a:endParaRPr lang="en-US" u="sng" baseline="0" dirty="0"/>
          </a:p>
          <a:p>
            <a:pPr marL="483306" lvl="1" algn="just"/>
            <a:r>
              <a:rPr lang="en-US" u="sng" baseline="0" dirty="0"/>
              <a:t>Make sense?</a:t>
            </a:r>
            <a:endParaRPr lang="en-US" u="sng" strike="sngStrike" baseline="0" dirty="0"/>
          </a:p>
          <a:p>
            <a:pPr algn="just"/>
            <a:endParaRPr lang="en-US" baseline="0" dirty="0"/>
          </a:p>
          <a:p>
            <a:pPr algn="just"/>
            <a:r>
              <a:rPr lang="en-US" b="1" baseline="0" dirty="0"/>
              <a:t>TAKE THE PASA AND START TO COMPLETE IT.</a:t>
            </a:r>
          </a:p>
          <a:p>
            <a:pPr algn="just"/>
            <a:endParaRPr lang="en-US" b="0" baseline="0" dirty="0"/>
          </a:p>
          <a:p>
            <a:pPr algn="just"/>
            <a:r>
              <a:rPr lang="en-US" b="0" baseline="0" dirty="0"/>
              <a:t>As you can see “SAMPLE” is printed across the front of this PASA.  Let’s review and complete it. I will leave it with you.</a:t>
            </a:r>
          </a:p>
          <a:p>
            <a:pPr algn="just"/>
            <a:endParaRPr lang="en-US" b="0" baseline="0" dirty="0"/>
          </a:p>
          <a:p>
            <a:pPr algn="just"/>
            <a:r>
              <a:rPr lang="en-US" baseline="0" dirty="0"/>
              <a:t>Ask the customer(s) how they would like to take title on their new home and put this information on Line 1. Explain the legal address and the fact that they are going to get a Warranty Deed and why this is important.  You are now ready to talk about the price.</a:t>
            </a:r>
          </a:p>
          <a:p>
            <a:pPr algn="just"/>
            <a:endParaRPr lang="en-US" baseline="0" dirty="0"/>
          </a:p>
          <a:p>
            <a:pPr marL="262305" indent="-262305" algn="just">
              <a:buFont typeface="+mj-lt"/>
              <a:buAutoNum type="arabicPeriod"/>
            </a:pPr>
            <a:r>
              <a:rPr lang="en-US" baseline="0" dirty="0"/>
              <a:t>First, is the escrow deposit. Are you familiar with the term? The most important issue for the seller, other than price, is what?  Will the sale go to closing. The more comfortable the seller is with that, the more generous they will be with everything else.  I have seen sellers choose a lower offer because of a bigger escrow deposit and a greater likelihood of going to closing.  In this price range, I recommend a deposit between $XXXX and $YYYY.  </a:t>
            </a:r>
            <a:r>
              <a:rPr lang="en-US" b="1" baseline="0" dirty="0"/>
              <a:t>YOU SHOULD SUGGEST 2% OF THE ANTICIPATED SALES PRICE ROUNDED UP TO THE NEXT $500 </a:t>
            </a:r>
            <a:r>
              <a:rPr lang="en-US" baseline="0" dirty="0"/>
              <a:t>  Whatever amount you offer as a binder is part of your down payment.  The escrow or binder deposit customarily goes into our escrow account, unless we buy a builder’s home.  With New Construction, the escrow funds are held with a the builder; we have no control.  When your deposit is in our escrow account, it cannot come out until:</a:t>
            </a:r>
          </a:p>
          <a:p>
            <a:pPr marL="724959" lvl="1" indent="-241653" algn="just">
              <a:buFont typeface="+mj-lt"/>
              <a:buAutoNum type="arabicPeriod"/>
            </a:pPr>
            <a:r>
              <a:rPr lang="en-US" baseline="0" dirty="0"/>
              <a:t>The sale goes to closing.</a:t>
            </a:r>
          </a:p>
          <a:p>
            <a:pPr marL="724959" lvl="1" indent="-241653" algn="just">
              <a:buFont typeface="+mj-lt"/>
              <a:buAutoNum type="arabicPeriod"/>
            </a:pPr>
            <a:r>
              <a:rPr lang="en-US" baseline="0" dirty="0"/>
              <a:t>The parties agree to disbursing the funds.</a:t>
            </a:r>
          </a:p>
          <a:p>
            <a:pPr marL="724959" lvl="1" indent="-241653" algn="just">
              <a:buFont typeface="+mj-lt"/>
              <a:buAutoNum type="arabicPeriod"/>
            </a:pPr>
            <a:r>
              <a:rPr lang="en-US" baseline="0" dirty="0"/>
              <a:t>We are directed by either the FREC or courts.</a:t>
            </a:r>
          </a:p>
          <a:p>
            <a:pPr marL="1228177" lvl="2" indent="-241653" algn="just">
              <a:buFont typeface="+mj-lt"/>
              <a:buAutoNum type="arabicPeriod"/>
            </a:pPr>
            <a:r>
              <a:rPr lang="en-US" baseline="0" dirty="0"/>
              <a:t>      If your loan is not approved for any reason, you get the money back.</a:t>
            </a:r>
          </a:p>
          <a:p>
            <a:pPr marL="1228177" lvl="2" indent="-241653" algn="just">
              <a:buFont typeface="+mj-lt"/>
              <a:buAutoNum type="arabicPeriod"/>
            </a:pPr>
            <a:r>
              <a:rPr lang="en-US" baseline="0" dirty="0"/>
              <a:t>      If the house does not appraise, you get the money back.</a:t>
            </a:r>
          </a:p>
          <a:p>
            <a:pPr marL="1228177" lvl="2" indent="-241653" algn="just">
              <a:buFont typeface="+mj-lt"/>
              <a:buAutoNum type="arabicPeriod"/>
            </a:pPr>
            <a:r>
              <a:rPr lang="en-US" baseline="0" dirty="0"/>
              <a:t>      If the house does not pass inspections, you get the money back.</a:t>
            </a:r>
          </a:p>
          <a:p>
            <a:pPr marL="1228177" lvl="2" indent="-241653" algn="just">
              <a:buFont typeface="+mj-lt"/>
              <a:buAutoNum type="arabicPeriod"/>
            </a:pPr>
            <a:r>
              <a:rPr lang="en-US" baseline="0" dirty="0"/>
              <a:t>      In short, the only way you can lose your escrow deposit, is to simply change your mind outside of the contingencies.</a:t>
            </a:r>
          </a:p>
          <a:p>
            <a:pPr marL="1228177" lvl="2" indent="-241653" algn="just">
              <a:buFont typeface="+mj-lt"/>
              <a:buAutoNum type="arabicPeriod"/>
            </a:pPr>
            <a:endParaRPr lang="en-US" baseline="0" dirty="0"/>
          </a:p>
          <a:p>
            <a:pPr marL="483306" lvl="1" algn="just"/>
            <a:r>
              <a:rPr lang="en-US" u="sng" baseline="0" dirty="0"/>
              <a:t>With this in mind, are you comfortable with an escrow </a:t>
            </a:r>
            <a:r>
              <a:rPr lang="en-US" u="sng" baseline="0" dirty="0" err="1"/>
              <a:t>deposi</a:t>
            </a:r>
            <a:r>
              <a:rPr lang="en-US" u="sng" baseline="0" dirty="0"/>
              <a:t>?</a:t>
            </a:r>
          </a:p>
          <a:p>
            <a:pPr marL="241653" indent="-241653" algn="just">
              <a:buFont typeface="+mj-lt"/>
              <a:buAutoNum type="arabicPeriod"/>
            </a:pPr>
            <a:endParaRPr lang="en-US" baseline="0" dirty="0"/>
          </a:p>
          <a:p>
            <a:pPr marL="241653" indent="-241653" algn="just">
              <a:buFont typeface="+mj-lt"/>
              <a:buAutoNum type="arabicPeriod"/>
            </a:pPr>
            <a:r>
              <a:rPr lang="en-US" baseline="0" dirty="0"/>
              <a:t>Next is the time to close.  If we have a date by which you are trying to get into the house, I need to know that.  If we don’t, then most sales close in about 45 to 60 days. Frequently, the seller will have a time constraint and if we can accommodate them that has value. </a:t>
            </a:r>
          </a:p>
          <a:p>
            <a:pPr marL="241653" indent="-241653" algn="just">
              <a:buFont typeface="+mj-lt"/>
              <a:buAutoNum type="arabicPeriod"/>
            </a:pPr>
            <a:endParaRPr lang="en-US" u="sng" baseline="0" dirty="0"/>
          </a:p>
          <a:p>
            <a:pPr marL="483306" lvl="1" algn="just"/>
            <a:r>
              <a:rPr lang="en-US" u="sng" baseline="0" dirty="0"/>
              <a:t>Do we need to shoot for a specific date or are we flexible?</a:t>
            </a:r>
          </a:p>
          <a:p>
            <a:pPr marL="241653" indent="-241653" algn="just">
              <a:buFont typeface="+mj-lt"/>
              <a:buAutoNum type="arabicPeriod"/>
            </a:pPr>
            <a:endParaRPr lang="en-US" baseline="0" dirty="0"/>
          </a:p>
          <a:p>
            <a:pPr marL="241653" indent="-241653" algn="just">
              <a:buFont typeface="+mj-lt"/>
              <a:buAutoNum type="arabicPeriod"/>
            </a:pPr>
            <a:r>
              <a:rPr lang="en-US" baseline="0" dirty="0"/>
              <a:t>All of our PASAs have contingencies in them.  If they are not met then either the buyer or the seller can withdraw without penalty. The typical contingencies include:</a:t>
            </a:r>
          </a:p>
          <a:p>
            <a:pPr marL="786915" lvl="1" indent="-262305" algn="just">
              <a:buFont typeface="+mj-lt"/>
              <a:buAutoNum type="alphaUcPeriod"/>
            </a:pPr>
            <a:r>
              <a:rPr lang="en-US" baseline="0" dirty="0"/>
              <a:t>Financing. We usually insert 45 days to get financing.</a:t>
            </a:r>
          </a:p>
          <a:p>
            <a:pPr marL="786915" lvl="1" indent="-262305" algn="just">
              <a:buFont typeface="+mj-lt"/>
              <a:buAutoNum type="alphaUcPeriod"/>
            </a:pPr>
            <a:endParaRPr lang="en-US" baseline="0" dirty="0"/>
          </a:p>
          <a:p>
            <a:pPr marL="1007916" lvl="2" algn="just"/>
            <a:r>
              <a:rPr lang="en-US" baseline="0" dirty="0"/>
              <a:t> </a:t>
            </a:r>
            <a:r>
              <a:rPr lang="en-US" u="sng" baseline="0" dirty="0"/>
              <a:t>Does that work for you?</a:t>
            </a:r>
          </a:p>
          <a:p>
            <a:pPr marL="786915" lvl="1" indent="-262305" algn="just">
              <a:buFont typeface="+mj-lt"/>
              <a:buAutoNum type="alphaUcPeriod"/>
            </a:pPr>
            <a:endParaRPr lang="en-US" baseline="0" dirty="0"/>
          </a:p>
          <a:p>
            <a:pPr marL="786915" lvl="1" indent="-262305" algn="just">
              <a:buFont typeface="+mj-lt"/>
              <a:buAutoNum type="alphaUcPeriod"/>
            </a:pPr>
            <a:r>
              <a:rPr lang="en-US" baseline="0" dirty="0"/>
              <a:t>Next, there is a home inspection by a professional home inspector. Again, while this is not required, I highly recommend having a home inspection. </a:t>
            </a:r>
          </a:p>
          <a:p>
            <a:pPr marL="786915" lvl="1" indent="-262305" algn="just">
              <a:buFont typeface="+mj-lt"/>
              <a:buAutoNum type="alphaUcPeriod"/>
            </a:pPr>
            <a:endParaRPr lang="en-US" baseline="0" dirty="0"/>
          </a:p>
          <a:p>
            <a:pPr marL="1007916" lvl="2" algn="just"/>
            <a:r>
              <a:rPr lang="en-US" u="sng" baseline="0" dirty="0"/>
              <a:t>Do you have  a home inspector or can I suggest several? </a:t>
            </a:r>
            <a:r>
              <a:rPr lang="en-US" b="1" baseline="0" dirty="0"/>
              <a:t>GIVE THE LIST</a:t>
            </a:r>
          </a:p>
          <a:p>
            <a:pPr marL="1007916" lvl="2" algn="just"/>
            <a:endParaRPr lang="en-US" baseline="0" dirty="0"/>
          </a:p>
          <a:p>
            <a:pPr marL="786915" lvl="1" indent="-262305" algn="just">
              <a:buFont typeface="+mj-lt"/>
              <a:buAutoNum type="alphaUcPeriod"/>
            </a:pPr>
            <a:r>
              <a:rPr lang="en-US" baseline="0" dirty="0"/>
              <a:t>We also recommend a termite or WDO (wood destroying organism) inspection. Some lenders will require this inspection and we get to select the inspector and pay for it.  </a:t>
            </a:r>
          </a:p>
          <a:p>
            <a:pPr marL="786915" lvl="1" indent="-262305" algn="just">
              <a:buFont typeface="+mj-lt"/>
              <a:buAutoNum type="alphaUcPeriod"/>
            </a:pPr>
            <a:endParaRPr lang="en-US" baseline="0" dirty="0"/>
          </a:p>
          <a:p>
            <a:pPr marL="1007916" lvl="2" algn="just"/>
            <a:r>
              <a:rPr lang="en-US" u="sng" baseline="0" dirty="0"/>
              <a:t>Do you have  a WDO inspector or can I suggest several?</a:t>
            </a:r>
          </a:p>
          <a:p>
            <a:pPr marL="1007916" lvl="2" algn="just"/>
            <a:endParaRPr lang="en-US" u="sng" baseline="0" dirty="0"/>
          </a:p>
          <a:p>
            <a:pPr marL="786915" lvl="1" indent="-262305" algn="just">
              <a:buFont typeface="+mj-lt"/>
              <a:buAutoNum type="alphaUcPeriod"/>
            </a:pPr>
            <a:r>
              <a:rPr lang="en-US" baseline="0" dirty="0"/>
              <a:t>You can also get a radon inspection or a lead inspection. If the house was built after </a:t>
            </a:r>
            <a:r>
              <a:rPr lang="mr-IN" baseline="0" dirty="0"/>
              <a:t>’</a:t>
            </a:r>
            <a:r>
              <a:rPr lang="en-US" baseline="0" dirty="0"/>
              <a:t>78, we are required to complete a form. In addition to these inspections, you may have any professional inspection completed during the Inspection Period.  However, very few buyers find it necessary to have the radon inspection or lead inspection. </a:t>
            </a:r>
          </a:p>
          <a:p>
            <a:pPr marL="786915" lvl="1" indent="-262305" algn="just">
              <a:buFont typeface="+mj-lt"/>
              <a:buAutoNum type="alphaUcPeriod"/>
            </a:pPr>
            <a:endParaRPr lang="en-US" baseline="0" dirty="0"/>
          </a:p>
          <a:p>
            <a:pPr marL="1007916" lvl="2" algn="just"/>
            <a:r>
              <a:rPr lang="en-US" u="sng" baseline="0" dirty="0"/>
              <a:t>How do you feel about that?</a:t>
            </a:r>
          </a:p>
          <a:p>
            <a:pPr marL="1007916" lvl="2" algn="just"/>
            <a:endParaRPr lang="en-US" baseline="0" dirty="0"/>
          </a:p>
          <a:p>
            <a:pPr marL="786915" lvl="1" indent="-262305" algn="just">
              <a:buFont typeface="+mj-lt"/>
              <a:buAutoNum type="alphaUcPeriod"/>
            </a:pPr>
            <a:r>
              <a:rPr lang="en-US" baseline="0" dirty="0"/>
              <a:t>There is another timing issue that is critically important. We don’t want to make an offer and then give the seller several days to think it over. If we do that, what do you think the seller and associate will do?  So, when we find the right house we want to give the seller no more than 24 hours to act on our offer.  Sometimes the other associates will ask for more time.  If this happens, I would like to have your authority to tell the listing associate that our offer expires when it says and that we are withdrawing our offer if we don’t have an answer by the expiration. Only by forcing that associate and seller to act do we help to eliminate competitive offers. A bird in the hand is always worth more than a bird in the bush! Of course, if there are extenuating circumstances, we need to recognize them</a:t>
            </a:r>
            <a:r>
              <a:rPr lang="en-US" b="1" baseline="0" dirty="0"/>
              <a:t>. </a:t>
            </a:r>
          </a:p>
          <a:p>
            <a:pPr marL="786915" lvl="1" indent="-262305" algn="just">
              <a:buFont typeface="+mj-lt"/>
              <a:buAutoNum type="alphaUcPeriod"/>
            </a:pPr>
            <a:endParaRPr lang="en-US" b="1" u="sng" baseline="0" dirty="0"/>
          </a:p>
          <a:p>
            <a:pPr marL="1007916" lvl="2" algn="just"/>
            <a:r>
              <a:rPr lang="en-US" b="0" u="sng" baseline="0" dirty="0"/>
              <a:t>Do I have your permission to do that?  </a:t>
            </a:r>
          </a:p>
          <a:p>
            <a:pPr marL="786915" lvl="1" indent="-262305" algn="just">
              <a:buFont typeface="+mj-lt"/>
              <a:buAutoNum type="alphaUcPeriod"/>
            </a:pPr>
            <a:endParaRPr lang="en-US" b="1" baseline="0" dirty="0"/>
          </a:p>
          <a:p>
            <a:pPr marL="21393" algn="just"/>
            <a:r>
              <a:rPr lang="en-US" b="1" baseline="0" dirty="0"/>
              <a:t>WE WANT TO DO THIS FOR 2 REASONS. FIRST, WE WANT TO HELP ELIMINATE “CONTRACT SHOPPING” AND, SECONDLY, WE WANT TO KNOW THAT THE PURCHASER VALUES OUR ADVICE. IF YOUR CUSTOMER AGREES, YOU ARE BEING TOLD THAT YOU ARE THE PROFESSIONAL AND THAT YOU ARE DRIVING THE BUS!  </a:t>
            </a:r>
          </a:p>
          <a:p>
            <a:pPr marL="263046" indent="-241653" algn="just">
              <a:buFont typeface="+mj-lt"/>
              <a:buAutoNum type="arabicPeriod"/>
            </a:pPr>
            <a:endParaRPr lang="en-US" b="0" baseline="0" dirty="0"/>
          </a:p>
          <a:p>
            <a:pPr marL="255395" indent="-241653" algn="just">
              <a:buFont typeface="+mj-lt"/>
              <a:buAutoNum type="arabicPeriod" startAt="4"/>
            </a:pPr>
            <a:r>
              <a:rPr lang="en-US" baseline="0" dirty="0"/>
              <a:t>Closing costs paid by each party are set by tradition in each market. These are the some that the buyer typically pays in the Jacksonville market </a:t>
            </a:r>
            <a:r>
              <a:rPr lang="en-US" b="1" baseline="0" dirty="0"/>
              <a:t>TAKE THE PASA AND CHECK THE CUSTOMARY CLOSING COSTS FOR THE BUYER</a:t>
            </a:r>
            <a:r>
              <a:rPr lang="en-US" baseline="0" dirty="0"/>
              <a:t>.   They are going to be approximately 3% to 4% of the sales price.  I will send you the estimated closing costs for a typical $XXX house </a:t>
            </a:r>
            <a:r>
              <a:rPr lang="en-US" b="1" baseline="0" dirty="0"/>
              <a:t>(USE THE TOP OF THE PRICE RANGE) </a:t>
            </a:r>
            <a:r>
              <a:rPr lang="en-US" baseline="0" dirty="0"/>
              <a:t>and another for a typical $XXX </a:t>
            </a:r>
            <a:r>
              <a:rPr lang="en-US" b="1" baseline="0" dirty="0"/>
              <a:t>(USE THE BOTTOM OF THE PRICE RANGE).  </a:t>
            </a:r>
            <a:r>
              <a:rPr lang="en-US" baseline="0" dirty="0"/>
              <a:t>This way you can assume that the estimated closing costs for any home we find at these price points will fall into this range. </a:t>
            </a:r>
          </a:p>
          <a:p>
            <a:pPr marL="255395" indent="-241653" algn="just">
              <a:buFont typeface="+mj-lt"/>
              <a:buAutoNum type="arabicPeriod" startAt="4"/>
            </a:pPr>
            <a:endParaRPr lang="en-US" u="sng" baseline="0" dirty="0"/>
          </a:p>
          <a:p>
            <a:pPr marL="497048" lvl="1" algn="just"/>
            <a:r>
              <a:rPr lang="en-US" u="sng" baseline="0" dirty="0"/>
              <a:t>Will that help with your planning?</a:t>
            </a:r>
          </a:p>
          <a:p>
            <a:pPr marL="255395" indent="-241653" algn="just">
              <a:buFont typeface="+mj-lt"/>
              <a:buAutoNum type="arabicPeriod" startAt="4"/>
            </a:pPr>
            <a:endParaRPr lang="en-US" b="1" u="sng" baseline="0" dirty="0"/>
          </a:p>
          <a:p>
            <a:pPr marL="13742" algn="just"/>
            <a:r>
              <a:rPr lang="en-US" b="1" baseline="0" dirty="0"/>
              <a:t>IT IS AN ADVANTAGE TO BE COMFORTABLE ENOUGH TO COVER THE CLOSING COSTS IN FRONT OF THE PURCHASER, IF THERE IS NOT A TIME ISSUE.</a:t>
            </a:r>
          </a:p>
          <a:p>
            <a:pPr marL="255395" indent="-241653" algn="just">
              <a:buFont typeface="+mj-lt"/>
              <a:buAutoNum type="arabicPeriod"/>
            </a:pPr>
            <a:endParaRPr lang="en-US" b="0" baseline="0" dirty="0"/>
          </a:p>
          <a:p>
            <a:pPr marL="255395" indent="-241653" algn="just">
              <a:buFont typeface="+mj-lt"/>
              <a:buAutoNum type="arabicPeriod" startAt="5"/>
            </a:pPr>
            <a:r>
              <a:rPr lang="en-US" baseline="0" dirty="0"/>
              <a:t>Special conditions are items that we want to write into the offer that are not standard.  I have seen offers that are contingent upon the buyer getting a job offer by a certain date or, more often, that the purchase is “contingent” upon the buyer selling a house.  Generally, the more contingencies or special provisions we have the less favorable our offer.  If we have an contingency to include, we are usually better off trying to get the house we want off of the market and then resolve the contingency. </a:t>
            </a:r>
          </a:p>
          <a:p>
            <a:pPr marL="497048" lvl="1" algn="just"/>
            <a:endParaRPr lang="en-US" u="sng" baseline="0" dirty="0"/>
          </a:p>
          <a:p>
            <a:pPr marL="497048" lvl="1" algn="just"/>
            <a:r>
              <a:rPr lang="en-US" u="sng" baseline="0" dirty="0"/>
              <a:t>Does that make sense to you?  Are there any special conditions that I need to be aware of?</a:t>
            </a:r>
          </a:p>
          <a:p>
            <a:pPr marL="241653" indent="-241653" algn="just">
              <a:buFont typeface="+mj-lt"/>
              <a:buAutoNum type="arabicPeriod" startAt="5"/>
            </a:pPr>
            <a:endParaRPr lang="en-US" baseline="0" dirty="0"/>
          </a:p>
          <a:p>
            <a:pPr marL="241653" indent="-241653" algn="just">
              <a:buFont typeface="+mj-lt"/>
              <a:buAutoNum type="arabicPeriod" startAt="5"/>
            </a:pPr>
            <a:r>
              <a:rPr lang="en-US" baseline="0" dirty="0" err="1"/>
              <a:t>Personalty</a:t>
            </a:r>
            <a:r>
              <a:rPr lang="en-US" baseline="0" dirty="0"/>
              <a:t> or Personal Property is all of the personal property that is in the house.  This includes window coverings, refrigerators, pool equipment, things that are not nailed down. As we look at properties we need to be aware of this.  If we expect the refrigerator to stay we need to have it in the PASA. I have seen people argue over </a:t>
            </a:r>
            <a:r>
              <a:rPr lang="en-US" strike="sngStrike" baseline="0" dirty="0"/>
              <a:t>of</a:t>
            </a:r>
            <a:r>
              <a:rPr lang="en-US" baseline="0" dirty="0"/>
              <a:t> pool equipment, bar chairs, garage workbenches, tool sheds, fire wood and even the fuel in the fuel oil tank. The key here is that when we start to feel like a house is the right home, we need to think about what we want to have stay and even make a note to make certain it is in the PASA.  </a:t>
            </a:r>
          </a:p>
          <a:p>
            <a:pPr marL="241653" indent="-241653" algn="just">
              <a:buFont typeface="+mj-lt"/>
              <a:buAutoNum type="arabicPeriod" startAt="5"/>
            </a:pPr>
            <a:endParaRPr lang="en-US" u="sng" baseline="0" dirty="0"/>
          </a:p>
          <a:p>
            <a:pPr marL="483306" lvl="1" algn="just"/>
            <a:r>
              <a:rPr lang="en-US" u="sng" baseline="0" dirty="0"/>
              <a:t>Are you with me?</a:t>
            </a:r>
          </a:p>
          <a:p>
            <a:pPr marL="241653" indent="-241653" algn="just">
              <a:buFont typeface="+mj-lt"/>
              <a:buAutoNum type="arabicPeriod" startAt="5"/>
            </a:pPr>
            <a:endParaRPr lang="en-US" baseline="0" dirty="0"/>
          </a:p>
          <a:p>
            <a:pPr marL="241653" indent="-241653" algn="just">
              <a:buFont typeface="+mj-lt"/>
              <a:buAutoNum type="arabicPeriod" startAt="5"/>
            </a:pPr>
            <a:r>
              <a:rPr lang="en-US" baseline="0" dirty="0"/>
              <a:t>The last issue is price. We are free to offer any price that we wish; however, I want to caution you that, if we make an unrealistic offer, it is easy to make a seller mad enough to not negotiate at all with us. I have seen this happen. When we find the right home, I will get all of the relevant data and we can go over it to get a thorough understanding of what we feel is the market value.  From this point, we can plan our strategy.  </a:t>
            </a:r>
          </a:p>
          <a:p>
            <a:pPr marL="241653" indent="-241653" algn="just">
              <a:buFont typeface="+mj-lt"/>
              <a:buAutoNum type="arabicPeriod" startAt="5"/>
            </a:pPr>
            <a:endParaRPr lang="en-US" u="sng" baseline="0" dirty="0"/>
          </a:p>
          <a:p>
            <a:pPr marL="483306" lvl="1" algn="just"/>
            <a:r>
              <a:rPr lang="en-US" u="sng" baseline="0" dirty="0"/>
              <a:t>Does that work for you? </a:t>
            </a:r>
            <a:r>
              <a:rPr lang="en-US" u="none" baseline="0" dirty="0"/>
              <a:t> </a:t>
            </a:r>
          </a:p>
          <a:p>
            <a:pPr algn="just"/>
            <a:endParaRPr lang="en-US" u="none" baseline="0" dirty="0"/>
          </a:p>
          <a:p>
            <a:pPr algn="just"/>
            <a:r>
              <a:rPr lang="en-US" baseline="0" dirty="0"/>
              <a:t>The only other thing I would like to add is that, if there is one home that is head and shoulders over the rest for you, most people feel that having the home is worth the extra cost, </a:t>
            </a:r>
          </a:p>
          <a:p>
            <a:pPr algn="just"/>
            <a:endParaRPr lang="en-US" u="sng" baseline="0" dirty="0"/>
          </a:p>
          <a:p>
            <a:pPr algn="l"/>
            <a:r>
              <a:rPr lang="en-US" u="none" baseline="0" dirty="0"/>
              <a:t>          </a:t>
            </a:r>
            <a:r>
              <a:rPr lang="en-US" u="sng" baseline="0" dirty="0"/>
              <a:t>Do you feel that way? </a:t>
            </a:r>
          </a:p>
          <a:p>
            <a:pPr algn="just"/>
            <a:endParaRPr lang="en-US" b="1" baseline="0" dirty="0"/>
          </a:p>
          <a:p>
            <a:pPr algn="just"/>
            <a:r>
              <a:rPr lang="en-US" b="1" baseline="0" dirty="0"/>
              <a:t>IT IS IMPORTANT TO UNDERSTAND HOW THE BUYER FEELS ABOUT THIS, SOME WILL AGREE AND SOME WONT.</a:t>
            </a:r>
            <a:endParaRPr lang="en-US" baseline="0" dirty="0"/>
          </a:p>
          <a:p>
            <a:endParaRPr lang="en-US" dirty="0"/>
          </a:p>
        </p:txBody>
      </p:sp>
      <p:sp>
        <p:nvSpPr>
          <p:cNvPr id="4" name="Slide Number Placeholder 3"/>
          <p:cNvSpPr>
            <a:spLocks noGrp="1"/>
          </p:cNvSpPr>
          <p:nvPr>
            <p:ph type="sldNum" sz="quarter" idx="5"/>
          </p:nvPr>
        </p:nvSpPr>
        <p:spPr/>
        <p:txBody>
          <a:bodyPr/>
          <a:lstStyle/>
          <a:p>
            <a:fld id="{095C0454-C09F-5F4C-91A2-F3272F86B0CB}" type="slidenum">
              <a:rPr lang="en-US" smtClean="0"/>
              <a:t>7</a:t>
            </a:fld>
            <a:endParaRPr lang="en-US"/>
          </a:p>
        </p:txBody>
      </p:sp>
    </p:spTree>
    <p:extLst>
      <p:ext uri="{BB962C8B-B14F-4D97-AF65-F5344CB8AC3E}">
        <p14:creationId xmlns:p14="http://schemas.microsoft.com/office/powerpoint/2010/main" val="22814248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The PASA has</a:t>
            </a:r>
            <a:r>
              <a:rPr lang="en-US" baseline="0" dirty="0"/>
              <a:t> other contingencies that you need to understand.</a:t>
            </a:r>
            <a:r>
              <a:rPr lang="en-US" dirty="0"/>
              <a:t> Let’s cover the</a:t>
            </a:r>
            <a:r>
              <a:rPr lang="en-US" baseline="0" dirty="0"/>
              <a:t> ones that are pre-printed in the agreement:</a:t>
            </a:r>
          </a:p>
          <a:p>
            <a:pPr algn="just"/>
            <a:endParaRPr lang="en-US" baseline="0" dirty="0"/>
          </a:p>
          <a:p>
            <a:pPr marL="262305" indent="-262305" algn="just">
              <a:buFont typeface="+mj-lt"/>
              <a:buAutoNum type="arabicPeriod"/>
            </a:pPr>
            <a:r>
              <a:rPr lang="en-US" baseline="0" dirty="0"/>
              <a:t>The house must be appraised by a professional appraiser for at least the price we have agreed to pay. The lender requires this and it is a protection for you. If it does not appraise you are under no obligation to complete the purchase and you will get your escrow deposit back.  </a:t>
            </a:r>
            <a:r>
              <a:rPr lang="en-US" b="1" baseline="0" dirty="0"/>
              <a:t>BE PREPARED TO DISCUSS OTHER OPTIONS OR THE NEED FOR AN APPRAISAL IF THE BUYER IS PAYING CASH.</a:t>
            </a:r>
          </a:p>
          <a:p>
            <a:pPr marL="262305" indent="-262305" algn="just">
              <a:buFont typeface="+mj-lt"/>
              <a:buAutoNum type="arabicPeriod"/>
            </a:pPr>
            <a:r>
              <a:rPr lang="en-US" b="0" baseline="0" dirty="0"/>
              <a:t>The survey is used to make certain that we are buying what we think we are buying and to make certain that there aren’t any encroachments or easements that would impact the value of the home.  Most people show up at closing, see the survey for the first time and don’t pay much attention to it.  If I can get the survey prior to closing, I will do so and we can review it, if we cannot, I will ask for it before we go into the closing and we will review it.  In either case, we need to review the survey just to make certain we are getting what we anticipate. I find it amazing that most purchasers and their associates don’t do this.</a:t>
            </a:r>
            <a:endParaRPr lang="en-US" b="0" u="sng" baseline="0" dirty="0"/>
          </a:p>
          <a:p>
            <a:pPr marL="262305" indent="-262305" algn="just">
              <a:buFont typeface="+mj-lt"/>
              <a:buAutoNum type="arabicPeriod"/>
            </a:pPr>
            <a:r>
              <a:rPr lang="en-US" b="0" baseline="0" dirty="0"/>
              <a:t>Since we are getting a mortgage loan, the lender will require a title insurance policy called a “owners policy” and is paid for by the seller. Title insurance protects the lender against clouds on the title and since we are in title it also gives us some protection. Title issues are rare, but if they happen they can be expensive to correct and for that reason many purchasers request an additional policy called the “lenders policy”. An lenders policy protects us and our lender as the current owners policy expires and our owners policy takes effect. There is a one time fee and it is usually less than $200. </a:t>
            </a:r>
          </a:p>
          <a:p>
            <a:pPr marL="262305" indent="-262305" algn="just">
              <a:buFont typeface="+mj-lt"/>
              <a:buAutoNum type="arabicPeriod"/>
            </a:pPr>
            <a:endParaRPr lang="en-US" b="0" u="sng" baseline="0" dirty="0"/>
          </a:p>
          <a:p>
            <a:pPr marL="483306" lvl="1" algn="just"/>
            <a:r>
              <a:rPr lang="en-US" b="0" u="sng" baseline="0" dirty="0"/>
              <a:t>Do you want to have a lenders title policy when we find the right home? </a:t>
            </a:r>
          </a:p>
          <a:p>
            <a:pPr marL="503219" lvl="1" algn="just"/>
            <a:endParaRPr lang="en-US" b="0" baseline="0" dirty="0"/>
          </a:p>
          <a:p>
            <a:pPr marL="19913" algn="just"/>
            <a:r>
              <a:rPr lang="en-US" b="1" baseline="0" dirty="0"/>
              <a:t>ONCE AGAIN WE ARE EXPLAINING THE OPTIONS, GIVING GOOD ADVICE, SETTING A TEMPO OF MAKING DECISIONS, TAKING CHARGE OF THE TRANSACTION AND SHOWING THAT WE ARE THE PROFESSIONALS.</a:t>
            </a:r>
          </a:p>
          <a:p>
            <a:pPr algn="just"/>
            <a:endParaRPr lang="en-US" b="1" baseline="0" dirty="0"/>
          </a:p>
          <a:p>
            <a:pPr algn="just"/>
            <a:r>
              <a:rPr lang="en-US" b="0" baseline="0" dirty="0"/>
              <a:t>We are about to wrap it up.  We have made great progress and the work we put in tonight will make everything from here forward easier.  </a:t>
            </a:r>
          </a:p>
          <a:p>
            <a:pPr algn="just"/>
            <a:endParaRPr lang="en-US" b="0" u="sng" baseline="0" dirty="0"/>
          </a:p>
          <a:p>
            <a:pPr marL="483306" lvl="1" algn="just"/>
            <a:r>
              <a:rPr lang="en-US" b="0" u="sng" baseline="0" dirty="0"/>
              <a:t>Do you have any questions?</a:t>
            </a:r>
            <a:endParaRPr lang="en-US" b="0" u="sng" dirty="0"/>
          </a:p>
          <a:p>
            <a:endParaRPr lang="en-US" dirty="0"/>
          </a:p>
        </p:txBody>
      </p:sp>
      <p:sp>
        <p:nvSpPr>
          <p:cNvPr id="4" name="Slide Number Placeholder 3"/>
          <p:cNvSpPr>
            <a:spLocks noGrp="1"/>
          </p:cNvSpPr>
          <p:nvPr>
            <p:ph type="sldNum" sz="quarter" idx="5"/>
          </p:nvPr>
        </p:nvSpPr>
        <p:spPr/>
        <p:txBody>
          <a:bodyPr/>
          <a:lstStyle/>
          <a:p>
            <a:fld id="{095C0454-C09F-5F4C-91A2-F3272F86B0CB}" type="slidenum">
              <a:rPr lang="en-US" smtClean="0"/>
              <a:t>8</a:t>
            </a:fld>
            <a:endParaRPr lang="en-US"/>
          </a:p>
        </p:txBody>
      </p:sp>
    </p:spTree>
    <p:extLst>
      <p:ext uri="{BB962C8B-B14F-4D97-AF65-F5344CB8AC3E}">
        <p14:creationId xmlns:p14="http://schemas.microsoft.com/office/powerpoint/2010/main" val="19561941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Let’s talk about</a:t>
            </a:r>
            <a:r>
              <a:rPr lang="en-US" baseline="0" dirty="0"/>
              <a:t> our relationship for a few moments.</a:t>
            </a:r>
          </a:p>
          <a:p>
            <a:pPr algn="just"/>
            <a:endParaRPr lang="en-US" baseline="0" dirty="0"/>
          </a:p>
          <a:p>
            <a:pPr marL="181240" indent="-181240" algn="just">
              <a:buFont typeface="Arial" charset="0"/>
              <a:buChar char="•"/>
            </a:pPr>
            <a:r>
              <a:rPr lang="en-US" baseline="0" dirty="0"/>
              <a:t>I will always give you the best advice. You can speak to me candidly and know that I am not going to divulge what you say, unless you ask me to.</a:t>
            </a:r>
          </a:p>
          <a:p>
            <a:pPr marL="181240" indent="-181240" algn="just">
              <a:buFont typeface="Arial" charset="0"/>
              <a:buChar char="•"/>
            </a:pPr>
            <a:endParaRPr lang="en-US" baseline="0" dirty="0"/>
          </a:p>
          <a:p>
            <a:pPr marL="181240" indent="-181240" algn="just">
              <a:buFont typeface="Arial" charset="0"/>
              <a:buChar char="•"/>
            </a:pPr>
            <a:r>
              <a:rPr lang="en-US" baseline="0" dirty="0"/>
              <a:t>You set the parameters for the property search.  I make certain that you get an opportunity to see everything that meets those parameters and if the parameters don’t work, then I help you set new parameters. Once again, I will always give you my best and most knowledgeable advice and tell you what I think, both positives and negatives. In order for me to be of the most help to you, you have to communicate with me.  Help me understand your expectations and let me know what is on your mind.  You make all of the final decisions, not me.  You are in charge and when we find the right home, you have to tell me what you want to offer</a:t>
            </a:r>
            <a:r>
              <a:rPr lang="en-US" u="sng" baseline="0" dirty="0"/>
              <a:t>. </a:t>
            </a:r>
          </a:p>
          <a:p>
            <a:pPr marL="181240" indent="-181240" algn="just">
              <a:buFont typeface="Arial" charset="0"/>
              <a:buChar char="•"/>
            </a:pPr>
            <a:endParaRPr lang="en-US" u="sng" baseline="0" dirty="0"/>
          </a:p>
          <a:p>
            <a:pPr marL="483306" lvl="1" algn="just"/>
            <a:r>
              <a:rPr lang="en-US" u="sng" baseline="0" dirty="0"/>
              <a:t>Are we OK with that?</a:t>
            </a:r>
          </a:p>
          <a:p>
            <a:pPr marL="181240" indent="-181240" algn="just">
              <a:buFont typeface="Arial" charset="0"/>
              <a:buChar char="•"/>
            </a:pPr>
            <a:endParaRPr lang="en-US" u="sng" baseline="0" dirty="0"/>
          </a:p>
          <a:p>
            <a:pPr marL="181240" indent="-181240" algn="just">
              <a:buFont typeface="Arial" charset="0"/>
              <a:buChar char="•"/>
            </a:pPr>
            <a:r>
              <a:rPr lang="en-US" baseline="0" dirty="0"/>
              <a:t>If I am not doing something you want me to do, you need to tell me.  If I am doing something you don’t want me to do, you need to tell me that also. </a:t>
            </a:r>
          </a:p>
          <a:p>
            <a:pPr marL="181240" indent="-181240" algn="just">
              <a:buFont typeface="Arial" charset="0"/>
              <a:buChar char="•"/>
            </a:pPr>
            <a:endParaRPr lang="en-US" u="sng" baseline="0" dirty="0"/>
          </a:p>
          <a:p>
            <a:pPr marL="483306" lvl="1" algn="just"/>
            <a:r>
              <a:rPr lang="en-US" u="sng" baseline="0" dirty="0"/>
              <a:t>Are you comfortable with your role in this? </a:t>
            </a:r>
          </a:p>
          <a:p>
            <a:pPr algn="just"/>
            <a:endParaRPr lang="en-US" baseline="0" dirty="0"/>
          </a:p>
          <a:p>
            <a:pPr algn="just"/>
            <a:r>
              <a:rPr lang="en-US" b="1" baseline="0" dirty="0"/>
              <a:t>IF THE PEOPLE ARE USAA, NAVY FEDERAL OR VYSTAR NOW IS THE TIME TO TELL THEM THAT THEY WILL RECEIVE A SURVEY AND YOU WILL BE RATED.  ASK THEM TO RESPOND TO THE SURVEY AND IF THERE IS ANY REASON THEY ARE RELUCTANT TO GIVE YOU A PERFECT RATING TELL YOU UP-FRONT.  THEY WILL NOT HURT YOUR FEELINGS.</a:t>
            </a:r>
            <a:endParaRPr lang="en-US" dirty="0"/>
          </a:p>
          <a:p>
            <a:endParaRPr lang="en-US" dirty="0"/>
          </a:p>
        </p:txBody>
      </p:sp>
      <p:sp>
        <p:nvSpPr>
          <p:cNvPr id="4" name="Slide Number Placeholder 3"/>
          <p:cNvSpPr>
            <a:spLocks noGrp="1"/>
          </p:cNvSpPr>
          <p:nvPr>
            <p:ph type="sldNum" sz="quarter" idx="5"/>
          </p:nvPr>
        </p:nvSpPr>
        <p:spPr/>
        <p:txBody>
          <a:bodyPr/>
          <a:lstStyle/>
          <a:p>
            <a:fld id="{095C0454-C09F-5F4C-91A2-F3272F86B0CB}" type="slidenum">
              <a:rPr lang="en-US" smtClean="0"/>
              <a:t>9</a:t>
            </a:fld>
            <a:endParaRPr lang="en-US"/>
          </a:p>
        </p:txBody>
      </p:sp>
    </p:spTree>
    <p:extLst>
      <p:ext uri="{BB962C8B-B14F-4D97-AF65-F5344CB8AC3E}">
        <p14:creationId xmlns:p14="http://schemas.microsoft.com/office/powerpoint/2010/main" val="1927233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0B8E4-DD53-134F-94BC-855D5E76939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D7E0A2B-0384-4848-A4D2-17437E0BAF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6DBF2A7-A27E-A546-9136-66EEDB1E67E0}"/>
              </a:ext>
            </a:extLst>
          </p:cNvPr>
          <p:cNvSpPr>
            <a:spLocks noGrp="1"/>
          </p:cNvSpPr>
          <p:nvPr>
            <p:ph type="dt" sz="half" idx="10"/>
          </p:nvPr>
        </p:nvSpPr>
        <p:spPr/>
        <p:txBody>
          <a:bodyPr/>
          <a:lstStyle/>
          <a:p>
            <a:fld id="{1E6073B6-5338-3E4B-9606-46F6BAC4F69A}" type="datetimeFigureOut">
              <a:rPr lang="en-US" smtClean="0"/>
              <a:t>4/29/2019</a:t>
            </a:fld>
            <a:endParaRPr lang="en-US"/>
          </a:p>
        </p:txBody>
      </p:sp>
      <p:sp>
        <p:nvSpPr>
          <p:cNvPr id="5" name="Footer Placeholder 4">
            <a:extLst>
              <a:ext uri="{FF2B5EF4-FFF2-40B4-BE49-F238E27FC236}">
                <a16:creationId xmlns:a16="http://schemas.microsoft.com/office/drawing/2014/main" id="{2B060162-A1A3-3844-9E4A-1EB90A33B05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AB933C5-C10B-0641-9088-6D969345A574}"/>
              </a:ext>
            </a:extLst>
          </p:cNvPr>
          <p:cNvSpPr>
            <a:spLocks noGrp="1"/>
          </p:cNvSpPr>
          <p:nvPr>
            <p:ph type="sldNum" sz="quarter" idx="12"/>
          </p:nvPr>
        </p:nvSpPr>
        <p:spPr/>
        <p:txBody>
          <a:bodyPr/>
          <a:lstStyle/>
          <a:p>
            <a:fld id="{E218D232-31A3-F340-A4A5-7F51A6043A02}" type="slidenum">
              <a:rPr lang="en-US" smtClean="0"/>
              <a:t>‹#›</a:t>
            </a:fld>
            <a:endParaRPr lang="en-US"/>
          </a:p>
        </p:txBody>
      </p:sp>
    </p:spTree>
    <p:extLst>
      <p:ext uri="{BB962C8B-B14F-4D97-AF65-F5344CB8AC3E}">
        <p14:creationId xmlns:p14="http://schemas.microsoft.com/office/powerpoint/2010/main" val="200044216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AEA30-9D1A-6D4D-BAF2-05BAFC47449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46C2950-C245-ED48-A761-0BD9DF360BE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B13A5C-1F72-114A-A9B5-C97BD88B1C7B}"/>
              </a:ext>
            </a:extLst>
          </p:cNvPr>
          <p:cNvSpPr>
            <a:spLocks noGrp="1"/>
          </p:cNvSpPr>
          <p:nvPr>
            <p:ph type="dt" sz="half" idx="10"/>
          </p:nvPr>
        </p:nvSpPr>
        <p:spPr/>
        <p:txBody>
          <a:bodyPr/>
          <a:lstStyle/>
          <a:p>
            <a:fld id="{1E6073B6-5338-3E4B-9606-46F6BAC4F69A}" type="datetimeFigureOut">
              <a:rPr lang="en-US" smtClean="0"/>
              <a:t>4/29/2019</a:t>
            </a:fld>
            <a:endParaRPr lang="en-US"/>
          </a:p>
        </p:txBody>
      </p:sp>
      <p:sp>
        <p:nvSpPr>
          <p:cNvPr id="5" name="Footer Placeholder 4">
            <a:extLst>
              <a:ext uri="{FF2B5EF4-FFF2-40B4-BE49-F238E27FC236}">
                <a16:creationId xmlns:a16="http://schemas.microsoft.com/office/drawing/2014/main" id="{753241AB-033D-3B40-8B92-4EDAD27162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253A5D-D6FB-F348-A47E-31FE7B8AA9E6}"/>
              </a:ext>
            </a:extLst>
          </p:cNvPr>
          <p:cNvSpPr>
            <a:spLocks noGrp="1"/>
          </p:cNvSpPr>
          <p:nvPr>
            <p:ph type="sldNum" sz="quarter" idx="12"/>
          </p:nvPr>
        </p:nvSpPr>
        <p:spPr/>
        <p:txBody>
          <a:bodyPr/>
          <a:lstStyle/>
          <a:p>
            <a:fld id="{E218D232-31A3-F340-A4A5-7F51A6043A02}" type="slidenum">
              <a:rPr lang="en-US" smtClean="0"/>
              <a:t>‹#›</a:t>
            </a:fld>
            <a:endParaRPr lang="en-US"/>
          </a:p>
        </p:txBody>
      </p:sp>
    </p:spTree>
    <p:extLst>
      <p:ext uri="{BB962C8B-B14F-4D97-AF65-F5344CB8AC3E}">
        <p14:creationId xmlns:p14="http://schemas.microsoft.com/office/powerpoint/2010/main" val="492753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0A944D-B864-EF4B-A2E4-E36229DF992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6619D9C-A4D1-A742-A251-1DB9645FAD0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0E027F-66D6-5241-A077-108173FF1EB5}"/>
              </a:ext>
            </a:extLst>
          </p:cNvPr>
          <p:cNvSpPr>
            <a:spLocks noGrp="1"/>
          </p:cNvSpPr>
          <p:nvPr>
            <p:ph type="dt" sz="half" idx="10"/>
          </p:nvPr>
        </p:nvSpPr>
        <p:spPr/>
        <p:txBody>
          <a:bodyPr/>
          <a:lstStyle/>
          <a:p>
            <a:fld id="{1E6073B6-5338-3E4B-9606-46F6BAC4F69A}" type="datetimeFigureOut">
              <a:rPr lang="en-US" smtClean="0"/>
              <a:t>4/29/2019</a:t>
            </a:fld>
            <a:endParaRPr lang="en-US"/>
          </a:p>
        </p:txBody>
      </p:sp>
      <p:sp>
        <p:nvSpPr>
          <p:cNvPr id="5" name="Footer Placeholder 4">
            <a:extLst>
              <a:ext uri="{FF2B5EF4-FFF2-40B4-BE49-F238E27FC236}">
                <a16:creationId xmlns:a16="http://schemas.microsoft.com/office/drawing/2014/main" id="{27465B43-508A-914B-ADAB-69904834BB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307D2E-5347-0144-8F5A-4C48CA96309E}"/>
              </a:ext>
            </a:extLst>
          </p:cNvPr>
          <p:cNvSpPr>
            <a:spLocks noGrp="1"/>
          </p:cNvSpPr>
          <p:nvPr>
            <p:ph type="sldNum" sz="quarter" idx="12"/>
          </p:nvPr>
        </p:nvSpPr>
        <p:spPr/>
        <p:txBody>
          <a:bodyPr/>
          <a:lstStyle/>
          <a:p>
            <a:fld id="{E218D232-31A3-F340-A4A5-7F51A6043A02}" type="slidenum">
              <a:rPr lang="en-US" smtClean="0"/>
              <a:t>‹#›</a:t>
            </a:fld>
            <a:endParaRPr lang="en-US"/>
          </a:p>
        </p:txBody>
      </p:sp>
    </p:spTree>
    <p:extLst>
      <p:ext uri="{BB962C8B-B14F-4D97-AF65-F5344CB8AC3E}">
        <p14:creationId xmlns:p14="http://schemas.microsoft.com/office/powerpoint/2010/main" val="1121176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1B6AE-A708-B24E-A3B1-36E3B6F62E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2C925E9-B7AB-B74E-9734-84142675E2A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A3FAF8-45A7-064E-9C66-D8329FAE51D8}"/>
              </a:ext>
            </a:extLst>
          </p:cNvPr>
          <p:cNvSpPr>
            <a:spLocks noGrp="1"/>
          </p:cNvSpPr>
          <p:nvPr>
            <p:ph type="dt" sz="half" idx="10"/>
          </p:nvPr>
        </p:nvSpPr>
        <p:spPr/>
        <p:txBody>
          <a:bodyPr/>
          <a:lstStyle/>
          <a:p>
            <a:fld id="{1E6073B6-5338-3E4B-9606-46F6BAC4F69A}" type="datetimeFigureOut">
              <a:rPr lang="en-US" smtClean="0"/>
              <a:t>4/29/2019</a:t>
            </a:fld>
            <a:endParaRPr lang="en-US"/>
          </a:p>
        </p:txBody>
      </p:sp>
      <p:sp>
        <p:nvSpPr>
          <p:cNvPr id="5" name="Footer Placeholder 4">
            <a:extLst>
              <a:ext uri="{FF2B5EF4-FFF2-40B4-BE49-F238E27FC236}">
                <a16:creationId xmlns:a16="http://schemas.microsoft.com/office/drawing/2014/main" id="{8C6EBF68-262D-124E-84E7-196F5BE8D08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BE923CA-86CC-4A4C-AF0D-FBF2FC7136AA}"/>
              </a:ext>
            </a:extLst>
          </p:cNvPr>
          <p:cNvSpPr>
            <a:spLocks noGrp="1"/>
          </p:cNvSpPr>
          <p:nvPr>
            <p:ph type="sldNum" sz="quarter" idx="12"/>
          </p:nvPr>
        </p:nvSpPr>
        <p:spPr/>
        <p:txBody>
          <a:bodyPr/>
          <a:lstStyle/>
          <a:p>
            <a:fld id="{E218D232-31A3-F340-A4A5-7F51A6043A02}" type="slidenum">
              <a:rPr lang="en-US" smtClean="0"/>
              <a:t>‹#›</a:t>
            </a:fld>
            <a:endParaRPr lang="en-US"/>
          </a:p>
        </p:txBody>
      </p:sp>
    </p:spTree>
    <p:extLst>
      <p:ext uri="{BB962C8B-B14F-4D97-AF65-F5344CB8AC3E}">
        <p14:creationId xmlns:p14="http://schemas.microsoft.com/office/powerpoint/2010/main" val="3813208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99FBD-9DC1-5341-B9D3-B743D206CCB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85DA354-949C-A94C-AD49-D5F392A0206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BEA273D-7CE5-F44A-9308-E5B294FA0BCC}"/>
              </a:ext>
            </a:extLst>
          </p:cNvPr>
          <p:cNvSpPr>
            <a:spLocks noGrp="1"/>
          </p:cNvSpPr>
          <p:nvPr>
            <p:ph type="dt" sz="half" idx="10"/>
          </p:nvPr>
        </p:nvSpPr>
        <p:spPr/>
        <p:txBody>
          <a:bodyPr/>
          <a:lstStyle/>
          <a:p>
            <a:fld id="{1E6073B6-5338-3E4B-9606-46F6BAC4F69A}" type="datetimeFigureOut">
              <a:rPr lang="en-US" smtClean="0"/>
              <a:t>4/29/2019</a:t>
            </a:fld>
            <a:endParaRPr lang="en-US"/>
          </a:p>
        </p:txBody>
      </p:sp>
      <p:sp>
        <p:nvSpPr>
          <p:cNvPr id="5" name="Footer Placeholder 4">
            <a:extLst>
              <a:ext uri="{FF2B5EF4-FFF2-40B4-BE49-F238E27FC236}">
                <a16:creationId xmlns:a16="http://schemas.microsoft.com/office/drawing/2014/main" id="{6403306D-0724-F141-B0AC-92D1FA985C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91BF8F-0247-6B48-98BF-29D429BAC9EB}"/>
              </a:ext>
            </a:extLst>
          </p:cNvPr>
          <p:cNvSpPr>
            <a:spLocks noGrp="1"/>
          </p:cNvSpPr>
          <p:nvPr>
            <p:ph type="sldNum" sz="quarter" idx="12"/>
          </p:nvPr>
        </p:nvSpPr>
        <p:spPr/>
        <p:txBody>
          <a:bodyPr/>
          <a:lstStyle/>
          <a:p>
            <a:fld id="{E218D232-31A3-F340-A4A5-7F51A6043A02}" type="slidenum">
              <a:rPr lang="en-US" smtClean="0"/>
              <a:t>‹#›</a:t>
            </a:fld>
            <a:endParaRPr lang="en-US"/>
          </a:p>
        </p:txBody>
      </p:sp>
    </p:spTree>
    <p:extLst>
      <p:ext uri="{BB962C8B-B14F-4D97-AF65-F5344CB8AC3E}">
        <p14:creationId xmlns:p14="http://schemas.microsoft.com/office/powerpoint/2010/main" val="1982705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1E7BE-52AF-2D47-9ED5-3C5B083C33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9A0AD7-FE35-B04C-8377-AA443BF923F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BA46150-8BAA-F548-8137-9EDBB992683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139CD9-168C-334B-B8C2-DE0B11A9EF03}"/>
              </a:ext>
            </a:extLst>
          </p:cNvPr>
          <p:cNvSpPr>
            <a:spLocks noGrp="1"/>
          </p:cNvSpPr>
          <p:nvPr>
            <p:ph type="dt" sz="half" idx="10"/>
          </p:nvPr>
        </p:nvSpPr>
        <p:spPr/>
        <p:txBody>
          <a:bodyPr/>
          <a:lstStyle/>
          <a:p>
            <a:fld id="{1E6073B6-5338-3E4B-9606-46F6BAC4F69A}" type="datetimeFigureOut">
              <a:rPr lang="en-US" smtClean="0"/>
              <a:t>4/29/2019</a:t>
            </a:fld>
            <a:endParaRPr lang="en-US"/>
          </a:p>
        </p:txBody>
      </p:sp>
      <p:sp>
        <p:nvSpPr>
          <p:cNvPr id="6" name="Footer Placeholder 5">
            <a:extLst>
              <a:ext uri="{FF2B5EF4-FFF2-40B4-BE49-F238E27FC236}">
                <a16:creationId xmlns:a16="http://schemas.microsoft.com/office/drawing/2014/main" id="{E7778FE2-E58D-6C46-8A7F-0295720A3B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F0D823-B613-3B4F-9865-B51818F92B74}"/>
              </a:ext>
            </a:extLst>
          </p:cNvPr>
          <p:cNvSpPr>
            <a:spLocks noGrp="1"/>
          </p:cNvSpPr>
          <p:nvPr>
            <p:ph type="sldNum" sz="quarter" idx="12"/>
          </p:nvPr>
        </p:nvSpPr>
        <p:spPr/>
        <p:txBody>
          <a:bodyPr/>
          <a:lstStyle/>
          <a:p>
            <a:fld id="{E218D232-31A3-F340-A4A5-7F51A6043A02}" type="slidenum">
              <a:rPr lang="en-US" smtClean="0"/>
              <a:t>‹#›</a:t>
            </a:fld>
            <a:endParaRPr lang="en-US"/>
          </a:p>
        </p:txBody>
      </p:sp>
    </p:spTree>
    <p:extLst>
      <p:ext uri="{BB962C8B-B14F-4D97-AF65-F5344CB8AC3E}">
        <p14:creationId xmlns:p14="http://schemas.microsoft.com/office/powerpoint/2010/main" val="1715991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31EB5-0532-F547-867B-8EFA3499734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A4DCDA8-1C6A-5A40-A239-66C86460AD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C899016-4B4D-5F42-8138-A53E615C84A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0644C4C-9163-454A-A5DC-12C62A319C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F3E0C6F-6A05-CA4F-B925-FD4C3A3EF55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B993801-02A5-6A49-949C-69E2265F8C81}"/>
              </a:ext>
            </a:extLst>
          </p:cNvPr>
          <p:cNvSpPr>
            <a:spLocks noGrp="1"/>
          </p:cNvSpPr>
          <p:nvPr>
            <p:ph type="dt" sz="half" idx="10"/>
          </p:nvPr>
        </p:nvSpPr>
        <p:spPr/>
        <p:txBody>
          <a:bodyPr/>
          <a:lstStyle/>
          <a:p>
            <a:fld id="{1E6073B6-5338-3E4B-9606-46F6BAC4F69A}" type="datetimeFigureOut">
              <a:rPr lang="en-US" smtClean="0"/>
              <a:t>4/29/2019</a:t>
            </a:fld>
            <a:endParaRPr lang="en-US"/>
          </a:p>
        </p:txBody>
      </p:sp>
      <p:sp>
        <p:nvSpPr>
          <p:cNvPr id="8" name="Footer Placeholder 7">
            <a:extLst>
              <a:ext uri="{FF2B5EF4-FFF2-40B4-BE49-F238E27FC236}">
                <a16:creationId xmlns:a16="http://schemas.microsoft.com/office/drawing/2014/main" id="{E63D647C-DFBC-F940-9165-E6550C94C92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F0FF2F6-F185-EB4C-B694-362B2F4A4914}"/>
              </a:ext>
            </a:extLst>
          </p:cNvPr>
          <p:cNvSpPr>
            <a:spLocks noGrp="1"/>
          </p:cNvSpPr>
          <p:nvPr>
            <p:ph type="sldNum" sz="quarter" idx="12"/>
          </p:nvPr>
        </p:nvSpPr>
        <p:spPr/>
        <p:txBody>
          <a:bodyPr/>
          <a:lstStyle/>
          <a:p>
            <a:fld id="{E218D232-31A3-F340-A4A5-7F51A6043A02}" type="slidenum">
              <a:rPr lang="en-US" smtClean="0"/>
              <a:t>‹#›</a:t>
            </a:fld>
            <a:endParaRPr lang="en-US"/>
          </a:p>
        </p:txBody>
      </p:sp>
    </p:spTree>
    <p:extLst>
      <p:ext uri="{BB962C8B-B14F-4D97-AF65-F5344CB8AC3E}">
        <p14:creationId xmlns:p14="http://schemas.microsoft.com/office/powerpoint/2010/main" val="776673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78EFB-F73D-E545-A933-5236A6DCE15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010CC0C-8FEB-3043-94EE-EBC99638CA4A}"/>
              </a:ext>
            </a:extLst>
          </p:cNvPr>
          <p:cNvSpPr>
            <a:spLocks noGrp="1"/>
          </p:cNvSpPr>
          <p:nvPr>
            <p:ph type="dt" sz="half" idx="10"/>
          </p:nvPr>
        </p:nvSpPr>
        <p:spPr/>
        <p:txBody>
          <a:bodyPr/>
          <a:lstStyle/>
          <a:p>
            <a:fld id="{1E6073B6-5338-3E4B-9606-46F6BAC4F69A}" type="datetimeFigureOut">
              <a:rPr lang="en-US" smtClean="0"/>
              <a:t>4/29/2019</a:t>
            </a:fld>
            <a:endParaRPr lang="en-US"/>
          </a:p>
        </p:txBody>
      </p:sp>
      <p:sp>
        <p:nvSpPr>
          <p:cNvPr id="4" name="Footer Placeholder 3">
            <a:extLst>
              <a:ext uri="{FF2B5EF4-FFF2-40B4-BE49-F238E27FC236}">
                <a16:creationId xmlns:a16="http://schemas.microsoft.com/office/drawing/2014/main" id="{8E3D65A6-DA12-594C-990A-7491631E4A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86C7F16-8858-494F-985B-9AC4870164E2}"/>
              </a:ext>
            </a:extLst>
          </p:cNvPr>
          <p:cNvSpPr>
            <a:spLocks noGrp="1"/>
          </p:cNvSpPr>
          <p:nvPr>
            <p:ph type="sldNum" sz="quarter" idx="12"/>
          </p:nvPr>
        </p:nvSpPr>
        <p:spPr/>
        <p:txBody>
          <a:bodyPr/>
          <a:lstStyle/>
          <a:p>
            <a:fld id="{E218D232-31A3-F340-A4A5-7F51A6043A02}" type="slidenum">
              <a:rPr lang="en-US" smtClean="0"/>
              <a:t>‹#›</a:t>
            </a:fld>
            <a:endParaRPr lang="en-US"/>
          </a:p>
        </p:txBody>
      </p:sp>
    </p:spTree>
    <p:extLst>
      <p:ext uri="{BB962C8B-B14F-4D97-AF65-F5344CB8AC3E}">
        <p14:creationId xmlns:p14="http://schemas.microsoft.com/office/powerpoint/2010/main" val="4042120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F10202-4531-F74A-B94D-4524F419AB07}"/>
              </a:ext>
            </a:extLst>
          </p:cNvPr>
          <p:cNvSpPr>
            <a:spLocks noGrp="1"/>
          </p:cNvSpPr>
          <p:nvPr>
            <p:ph type="dt" sz="half" idx="10"/>
          </p:nvPr>
        </p:nvSpPr>
        <p:spPr/>
        <p:txBody>
          <a:bodyPr/>
          <a:lstStyle/>
          <a:p>
            <a:fld id="{1E6073B6-5338-3E4B-9606-46F6BAC4F69A}" type="datetimeFigureOut">
              <a:rPr lang="en-US" smtClean="0"/>
              <a:t>4/29/2019</a:t>
            </a:fld>
            <a:endParaRPr lang="en-US"/>
          </a:p>
        </p:txBody>
      </p:sp>
      <p:sp>
        <p:nvSpPr>
          <p:cNvPr id="3" name="Footer Placeholder 2">
            <a:extLst>
              <a:ext uri="{FF2B5EF4-FFF2-40B4-BE49-F238E27FC236}">
                <a16:creationId xmlns:a16="http://schemas.microsoft.com/office/drawing/2014/main" id="{E172E554-C87C-7342-9B22-F35691A3841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7641AF9-9C36-9844-B1A0-92079A610E88}"/>
              </a:ext>
            </a:extLst>
          </p:cNvPr>
          <p:cNvSpPr>
            <a:spLocks noGrp="1"/>
          </p:cNvSpPr>
          <p:nvPr>
            <p:ph type="sldNum" sz="quarter" idx="12"/>
          </p:nvPr>
        </p:nvSpPr>
        <p:spPr/>
        <p:txBody>
          <a:bodyPr/>
          <a:lstStyle/>
          <a:p>
            <a:fld id="{E218D232-31A3-F340-A4A5-7F51A6043A02}" type="slidenum">
              <a:rPr lang="en-US" smtClean="0"/>
              <a:t>‹#›</a:t>
            </a:fld>
            <a:endParaRPr lang="en-US"/>
          </a:p>
        </p:txBody>
      </p:sp>
    </p:spTree>
    <p:extLst>
      <p:ext uri="{BB962C8B-B14F-4D97-AF65-F5344CB8AC3E}">
        <p14:creationId xmlns:p14="http://schemas.microsoft.com/office/powerpoint/2010/main" val="1249781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D88AE-ED39-7445-B9EB-6B456112E3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DE8096E-0D45-0A4F-9948-81DFAB471B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F70ECFF-E887-474B-9F2E-303EAB221A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FA13490-08E8-7E4B-B634-D13B2E74E49D}"/>
              </a:ext>
            </a:extLst>
          </p:cNvPr>
          <p:cNvSpPr>
            <a:spLocks noGrp="1"/>
          </p:cNvSpPr>
          <p:nvPr>
            <p:ph type="dt" sz="half" idx="10"/>
          </p:nvPr>
        </p:nvSpPr>
        <p:spPr/>
        <p:txBody>
          <a:bodyPr/>
          <a:lstStyle/>
          <a:p>
            <a:fld id="{1E6073B6-5338-3E4B-9606-46F6BAC4F69A}" type="datetimeFigureOut">
              <a:rPr lang="en-US" smtClean="0"/>
              <a:t>4/29/2019</a:t>
            </a:fld>
            <a:endParaRPr lang="en-US"/>
          </a:p>
        </p:txBody>
      </p:sp>
      <p:sp>
        <p:nvSpPr>
          <p:cNvPr id="6" name="Footer Placeholder 5">
            <a:extLst>
              <a:ext uri="{FF2B5EF4-FFF2-40B4-BE49-F238E27FC236}">
                <a16:creationId xmlns:a16="http://schemas.microsoft.com/office/drawing/2014/main" id="{1AE14784-05B7-3E46-B290-133EFB3084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8E5174-3AFC-F345-B463-920D75177BB4}"/>
              </a:ext>
            </a:extLst>
          </p:cNvPr>
          <p:cNvSpPr>
            <a:spLocks noGrp="1"/>
          </p:cNvSpPr>
          <p:nvPr>
            <p:ph type="sldNum" sz="quarter" idx="12"/>
          </p:nvPr>
        </p:nvSpPr>
        <p:spPr/>
        <p:txBody>
          <a:bodyPr/>
          <a:lstStyle/>
          <a:p>
            <a:fld id="{E218D232-31A3-F340-A4A5-7F51A6043A02}" type="slidenum">
              <a:rPr lang="en-US" smtClean="0"/>
              <a:t>‹#›</a:t>
            </a:fld>
            <a:endParaRPr lang="en-US"/>
          </a:p>
        </p:txBody>
      </p:sp>
    </p:spTree>
    <p:extLst>
      <p:ext uri="{BB962C8B-B14F-4D97-AF65-F5344CB8AC3E}">
        <p14:creationId xmlns:p14="http://schemas.microsoft.com/office/powerpoint/2010/main" val="233642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C38E3-F054-0743-A15B-FD11A33CC4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B473ADF-2256-1F47-99E7-0BD4CB82A8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9CD5DEE-CAF3-D146-AB62-E9C24E5121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714E97B-9BB3-8448-9AA5-75A914D6722B}"/>
              </a:ext>
            </a:extLst>
          </p:cNvPr>
          <p:cNvSpPr>
            <a:spLocks noGrp="1"/>
          </p:cNvSpPr>
          <p:nvPr>
            <p:ph type="dt" sz="half" idx="10"/>
          </p:nvPr>
        </p:nvSpPr>
        <p:spPr/>
        <p:txBody>
          <a:bodyPr/>
          <a:lstStyle/>
          <a:p>
            <a:fld id="{1E6073B6-5338-3E4B-9606-46F6BAC4F69A}" type="datetimeFigureOut">
              <a:rPr lang="en-US" smtClean="0"/>
              <a:t>4/29/2019</a:t>
            </a:fld>
            <a:endParaRPr lang="en-US"/>
          </a:p>
        </p:txBody>
      </p:sp>
      <p:sp>
        <p:nvSpPr>
          <p:cNvPr id="6" name="Footer Placeholder 5">
            <a:extLst>
              <a:ext uri="{FF2B5EF4-FFF2-40B4-BE49-F238E27FC236}">
                <a16:creationId xmlns:a16="http://schemas.microsoft.com/office/drawing/2014/main" id="{52A75ADA-7719-2143-BEA2-083E129C3A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ABE9B2-67BD-B248-BE93-E09CD293767C}"/>
              </a:ext>
            </a:extLst>
          </p:cNvPr>
          <p:cNvSpPr>
            <a:spLocks noGrp="1"/>
          </p:cNvSpPr>
          <p:nvPr>
            <p:ph type="sldNum" sz="quarter" idx="12"/>
          </p:nvPr>
        </p:nvSpPr>
        <p:spPr/>
        <p:txBody>
          <a:bodyPr/>
          <a:lstStyle/>
          <a:p>
            <a:fld id="{E218D232-31A3-F340-A4A5-7F51A6043A02}" type="slidenum">
              <a:rPr lang="en-US" smtClean="0"/>
              <a:t>‹#›</a:t>
            </a:fld>
            <a:endParaRPr lang="en-US"/>
          </a:p>
        </p:txBody>
      </p:sp>
    </p:spTree>
    <p:extLst>
      <p:ext uri="{BB962C8B-B14F-4D97-AF65-F5344CB8AC3E}">
        <p14:creationId xmlns:p14="http://schemas.microsoft.com/office/powerpoint/2010/main" val="2145040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7867CA-B5B1-7F48-9A46-F7B0C6CE67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78F7D23-1ABC-6746-80AE-6DCB773F87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CB0C97-B1B9-544C-BCC1-151856691D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6073B6-5338-3E4B-9606-46F6BAC4F69A}" type="datetimeFigureOut">
              <a:rPr lang="en-US" smtClean="0"/>
              <a:t>4/29/2019</a:t>
            </a:fld>
            <a:endParaRPr lang="en-US"/>
          </a:p>
        </p:txBody>
      </p:sp>
      <p:sp>
        <p:nvSpPr>
          <p:cNvPr id="5" name="Footer Placeholder 4">
            <a:extLst>
              <a:ext uri="{FF2B5EF4-FFF2-40B4-BE49-F238E27FC236}">
                <a16:creationId xmlns:a16="http://schemas.microsoft.com/office/drawing/2014/main" id="{51851FEF-58EF-1546-A26A-AD7D3CD2D7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30380AD-A64A-384A-B1B5-0F46D7D48C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18D232-31A3-F340-A4A5-7F51A6043A02}" type="slidenum">
              <a:rPr lang="en-US" smtClean="0"/>
              <a:t>‹#›</a:t>
            </a:fld>
            <a:endParaRPr lang="en-US"/>
          </a:p>
        </p:txBody>
      </p:sp>
      <p:pic>
        <p:nvPicPr>
          <p:cNvPr id="7" name="Picture 6">
            <a:extLst>
              <a:ext uri="{FF2B5EF4-FFF2-40B4-BE49-F238E27FC236}">
                <a16:creationId xmlns:a16="http://schemas.microsoft.com/office/drawing/2014/main" id="{796FBB2C-A139-A346-8C97-930B9348313F}"/>
              </a:ext>
            </a:extLst>
          </p:cNvPr>
          <p:cNvPicPr>
            <a:picLocks noChangeAspect="1"/>
          </p:cNvPicPr>
          <p:nvPr userDrawn="1"/>
        </p:nvPicPr>
        <p:blipFill>
          <a:blip r:embed="rId13"/>
          <a:stretch>
            <a:fillRect/>
          </a:stretch>
        </p:blipFill>
        <p:spPr>
          <a:xfrm>
            <a:off x="10280646" y="6129037"/>
            <a:ext cx="993413" cy="616501"/>
          </a:xfrm>
          <a:prstGeom prst="rect">
            <a:avLst/>
          </a:prstGeom>
        </p:spPr>
      </p:pic>
    </p:spTree>
    <p:extLst>
      <p:ext uri="{BB962C8B-B14F-4D97-AF65-F5344CB8AC3E}">
        <p14:creationId xmlns:p14="http://schemas.microsoft.com/office/powerpoint/2010/main" val="17858217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1740"/>
            <a:ext cx="12192000" cy="6101751"/>
          </a:xfrm>
          <a:prstGeom prst="rect">
            <a:avLst/>
          </a:prstGeom>
        </p:spPr>
      </p:pic>
      <p:sp>
        <p:nvSpPr>
          <p:cNvPr id="2" name="Title 1">
            <a:extLst>
              <a:ext uri="{FF2B5EF4-FFF2-40B4-BE49-F238E27FC236}">
                <a16:creationId xmlns:a16="http://schemas.microsoft.com/office/drawing/2014/main" id="{E523FE7F-2C79-B34A-B1BF-A06EEA462171}"/>
              </a:ext>
            </a:extLst>
          </p:cNvPr>
          <p:cNvSpPr>
            <a:spLocks noGrp="1"/>
          </p:cNvSpPr>
          <p:nvPr>
            <p:ph type="ctrTitle"/>
          </p:nvPr>
        </p:nvSpPr>
        <p:spPr>
          <a:xfrm>
            <a:off x="140369" y="4048251"/>
            <a:ext cx="9144000" cy="2105902"/>
          </a:xfrm>
        </p:spPr>
        <p:txBody>
          <a:bodyPr/>
          <a:lstStyle/>
          <a:p>
            <a:pPr algn="l"/>
            <a:r>
              <a:rPr lang="en-US" b="1" dirty="0">
                <a:solidFill>
                  <a:schemeClr val="bg1"/>
                </a:solidFill>
              </a:rPr>
              <a:t>Working with Homebuyers</a:t>
            </a:r>
          </a:p>
        </p:txBody>
      </p:sp>
      <p:sp>
        <p:nvSpPr>
          <p:cNvPr id="3" name="Subtitle 2">
            <a:extLst>
              <a:ext uri="{FF2B5EF4-FFF2-40B4-BE49-F238E27FC236}">
                <a16:creationId xmlns:a16="http://schemas.microsoft.com/office/drawing/2014/main" id="{495247FA-4B62-3D4E-BA4A-F1E2E54DEDE5}"/>
              </a:ext>
            </a:extLst>
          </p:cNvPr>
          <p:cNvSpPr>
            <a:spLocks noGrp="1"/>
          </p:cNvSpPr>
          <p:nvPr>
            <p:ph type="subTitle" idx="1"/>
          </p:nvPr>
        </p:nvSpPr>
        <p:spPr>
          <a:xfrm>
            <a:off x="212561" y="6208294"/>
            <a:ext cx="9144000" cy="809647"/>
          </a:xfrm>
        </p:spPr>
        <p:txBody>
          <a:bodyPr/>
          <a:lstStyle/>
          <a:p>
            <a:pPr algn="l"/>
            <a:r>
              <a:rPr lang="en-US" dirty="0"/>
              <a:t>Homebuyer Consultation</a:t>
            </a:r>
          </a:p>
        </p:txBody>
      </p:sp>
    </p:spTree>
    <p:extLst>
      <p:ext uri="{BB962C8B-B14F-4D97-AF65-F5344CB8AC3E}">
        <p14:creationId xmlns:p14="http://schemas.microsoft.com/office/powerpoint/2010/main" val="107385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3F3A7-1D64-364E-85A4-B68F5DEF081B}"/>
              </a:ext>
            </a:extLst>
          </p:cNvPr>
          <p:cNvSpPr>
            <a:spLocks noGrp="1"/>
          </p:cNvSpPr>
          <p:nvPr>
            <p:ph type="title"/>
          </p:nvPr>
        </p:nvSpPr>
        <p:spPr>
          <a:xfrm>
            <a:off x="6680200" y="381000"/>
            <a:ext cx="4924425" cy="1168400"/>
          </a:xfrm>
        </p:spPr>
        <p:txBody>
          <a:bodyPr>
            <a:normAutofit fontScale="90000"/>
          </a:bodyPr>
          <a:lstStyle/>
          <a:p>
            <a:r>
              <a:rPr lang="en-US" sz="4400" b="1" dirty="0"/>
              <a:t>Our Partnership – </a:t>
            </a:r>
            <a:br>
              <a:rPr lang="en-US" sz="4400" b="1" dirty="0"/>
            </a:br>
            <a:r>
              <a:rPr lang="en-US" sz="4400" b="1" dirty="0"/>
              <a:t>Me</a:t>
            </a:r>
            <a:endParaRPr lang="en-US" sz="4400" dirty="0"/>
          </a:p>
        </p:txBody>
      </p:sp>
      <p:pic>
        <p:nvPicPr>
          <p:cNvPr id="6" name="Picture Placeholder 5">
            <a:extLst>
              <a:ext uri="{FF2B5EF4-FFF2-40B4-BE49-F238E27FC236}">
                <a16:creationId xmlns:a16="http://schemas.microsoft.com/office/drawing/2014/main" id="{A6BC55A7-1C7A-A44B-9BCC-AB295D0FE6E5}"/>
              </a:ext>
            </a:extLst>
          </p:cNvPr>
          <p:cNvPicPr>
            <a:picLocks noGrp="1" noChangeAspect="1"/>
          </p:cNvPicPr>
          <p:nvPr>
            <p:ph type="pic" idx="1"/>
          </p:nvPr>
        </p:nvPicPr>
        <p:blipFill rotWithShape="1">
          <a:blip r:embed="rId3"/>
          <a:srcRect l="7939" r="15577"/>
          <a:stretch/>
        </p:blipFill>
        <p:spPr>
          <a:xfrm>
            <a:off x="560388" y="739775"/>
            <a:ext cx="5611812" cy="4873625"/>
          </a:xfrm>
        </p:spPr>
      </p:pic>
      <p:sp>
        <p:nvSpPr>
          <p:cNvPr id="4" name="Text Placeholder 3">
            <a:extLst>
              <a:ext uri="{FF2B5EF4-FFF2-40B4-BE49-F238E27FC236}">
                <a16:creationId xmlns:a16="http://schemas.microsoft.com/office/drawing/2014/main" id="{38379B1E-03C8-8548-B130-A363592048BC}"/>
              </a:ext>
            </a:extLst>
          </p:cNvPr>
          <p:cNvSpPr>
            <a:spLocks noGrp="1"/>
          </p:cNvSpPr>
          <p:nvPr>
            <p:ph type="body" sz="half" idx="2"/>
          </p:nvPr>
        </p:nvSpPr>
        <p:spPr>
          <a:xfrm>
            <a:off x="6680200" y="1549400"/>
            <a:ext cx="4924425" cy="4521200"/>
          </a:xfrm>
        </p:spPr>
        <p:txBody>
          <a:bodyPr>
            <a:normAutofit lnSpcReduction="10000"/>
          </a:bodyPr>
          <a:lstStyle/>
          <a:p>
            <a:pPr marL="457200" indent="-457200">
              <a:buFont typeface="Wingdings" pitchFamily="2" charset="2"/>
              <a:buChar char="ü"/>
            </a:pPr>
            <a:r>
              <a:rPr lang="en-US" sz="2800" dirty="0"/>
              <a:t>Transaction Broker</a:t>
            </a:r>
          </a:p>
          <a:p>
            <a:pPr marL="914400" lvl="1" indent="-457200">
              <a:buFont typeface="Wingdings" pitchFamily="2" charset="2"/>
              <a:buChar char="ü"/>
            </a:pPr>
            <a:r>
              <a:rPr lang="en-US" sz="2600" dirty="0"/>
              <a:t>Answer Questions</a:t>
            </a:r>
          </a:p>
          <a:p>
            <a:pPr marL="914400" lvl="1" indent="-457200">
              <a:buFont typeface="Wingdings" pitchFamily="2" charset="2"/>
              <a:buChar char="ü"/>
            </a:pPr>
            <a:r>
              <a:rPr lang="en-US" sz="2600" dirty="0"/>
              <a:t>Provide Guidance</a:t>
            </a:r>
          </a:p>
          <a:p>
            <a:pPr marL="914400" lvl="1" indent="-457200">
              <a:buFont typeface="Wingdings" pitchFamily="2" charset="2"/>
              <a:buChar char="ü"/>
            </a:pPr>
            <a:r>
              <a:rPr lang="en-US" sz="2600" dirty="0"/>
              <a:t>Honesty and Integrity</a:t>
            </a:r>
          </a:p>
          <a:p>
            <a:pPr marL="457200" indent="-457200">
              <a:buFont typeface="Wingdings" pitchFamily="2" charset="2"/>
              <a:buChar char="ü"/>
            </a:pPr>
            <a:r>
              <a:rPr lang="en-US" sz="2800" dirty="0"/>
              <a:t>Assist in Property Selection</a:t>
            </a:r>
          </a:p>
          <a:p>
            <a:pPr marL="457200" indent="-457200">
              <a:buFont typeface="Wingdings" pitchFamily="2" charset="2"/>
              <a:buChar char="ü"/>
            </a:pPr>
            <a:r>
              <a:rPr lang="en-US" sz="2800" dirty="0"/>
              <a:t>Convert offer terms to PASA</a:t>
            </a:r>
          </a:p>
          <a:p>
            <a:pPr marL="457200" indent="-457200">
              <a:buFont typeface="Wingdings" pitchFamily="2" charset="2"/>
              <a:buChar char="ü"/>
            </a:pPr>
            <a:r>
              <a:rPr lang="en-US" sz="2800" dirty="0"/>
              <a:t>Assist with understanding financing options</a:t>
            </a:r>
          </a:p>
          <a:p>
            <a:pPr marL="457200" indent="-457200">
              <a:buFont typeface="Wingdings" pitchFamily="2" charset="2"/>
              <a:buChar char="ü"/>
            </a:pPr>
            <a:r>
              <a:rPr lang="en-US" sz="2800" dirty="0"/>
              <a:t>Manage contract to closing</a:t>
            </a:r>
          </a:p>
          <a:p>
            <a:pPr marL="457200" indent="-457200">
              <a:buFont typeface="Wingdings" pitchFamily="2" charset="2"/>
              <a:buChar char="ü"/>
            </a:pPr>
            <a:r>
              <a:rPr lang="en-US" sz="2800" dirty="0"/>
              <a:t>Assist with any special needs</a:t>
            </a:r>
          </a:p>
        </p:txBody>
      </p:sp>
    </p:spTree>
    <p:extLst>
      <p:ext uri="{BB962C8B-B14F-4D97-AF65-F5344CB8AC3E}">
        <p14:creationId xmlns:p14="http://schemas.microsoft.com/office/powerpoint/2010/main" val="1715207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strVal val="#ppt_w*0.70"/>
                                          </p:val>
                                        </p:tav>
                                        <p:tav tm="100000">
                                          <p:val>
                                            <p:strVal val="#ppt_w"/>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animEffect transition="in" filter="fade">
                                      <p:cBhvr>
                                        <p:cTn id="14" dur="1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1000"/>
                                        <p:tgtEl>
                                          <p:spTgt spid="4">
                                            <p:txEl>
                                              <p:pRg st="0" end="0"/>
                                            </p:txEl>
                                          </p:spTgt>
                                        </p:tgtEl>
                                      </p:cBhvr>
                                    </p:animEffect>
                                    <p:anim calcmode="lin" valueType="num">
                                      <p:cBhvr>
                                        <p:cTn id="20"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0" end="0"/>
                                            </p:txEl>
                                          </p:spTgt>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fade">
                                      <p:cBhvr>
                                        <p:cTn id="24" dur="1000"/>
                                        <p:tgtEl>
                                          <p:spTgt spid="4">
                                            <p:txEl>
                                              <p:pRg st="1" end="1"/>
                                            </p:txEl>
                                          </p:spTgt>
                                        </p:tgtEl>
                                      </p:cBhvr>
                                    </p:animEffect>
                                    <p:anim calcmode="lin" valueType="num">
                                      <p:cBhvr>
                                        <p:cTn id="2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1" end="1"/>
                                            </p:txEl>
                                          </p:spTgt>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Effect transition="in" filter="fade">
                                      <p:cBhvr>
                                        <p:cTn id="29" dur="1000"/>
                                        <p:tgtEl>
                                          <p:spTgt spid="4">
                                            <p:txEl>
                                              <p:pRg st="2" end="2"/>
                                            </p:txEl>
                                          </p:spTgt>
                                        </p:tgtEl>
                                      </p:cBhvr>
                                    </p:animEffect>
                                    <p:anim calcmode="lin" valueType="num">
                                      <p:cBhvr>
                                        <p:cTn id="3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4">
                                            <p:txEl>
                                              <p:pRg st="2" end="2"/>
                                            </p:txEl>
                                          </p:spTgt>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4">
                                            <p:txEl>
                                              <p:pRg st="3" end="3"/>
                                            </p:txEl>
                                          </p:spTgt>
                                        </p:tgtEl>
                                        <p:attrNameLst>
                                          <p:attrName>style.visibility</p:attrName>
                                        </p:attrNameLst>
                                      </p:cBhvr>
                                      <p:to>
                                        <p:strVal val="visible"/>
                                      </p:to>
                                    </p:set>
                                    <p:animEffect transition="in" filter="fade">
                                      <p:cBhvr>
                                        <p:cTn id="34" dur="1000"/>
                                        <p:tgtEl>
                                          <p:spTgt spid="4">
                                            <p:txEl>
                                              <p:pRg st="3" end="3"/>
                                            </p:txEl>
                                          </p:spTgt>
                                        </p:tgtEl>
                                      </p:cBhvr>
                                    </p:animEffect>
                                    <p:anim calcmode="lin" valueType="num">
                                      <p:cBhvr>
                                        <p:cTn id="3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7" presetClass="entr" presetSubtype="0" fill="hold" grpId="0" nodeType="clickEffect">
                                  <p:stCondLst>
                                    <p:cond delay="0"/>
                                  </p:stCondLst>
                                  <p:childTnLst>
                                    <p:set>
                                      <p:cBhvr>
                                        <p:cTn id="40" dur="1" fill="hold">
                                          <p:stCondLst>
                                            <p:cond delay="0"/>
                                          </p:stCondLst>
                                        </p:cTn>
                                        <p:tgtEl>
                                          <p:spTgt spid="4">
                                            <p:txEl>
                                              <p:pRg st="4" end="4"/>
                                            </p:txEl>
                                          </p:spTgt>
                                        </p:tgtEl>
                                        <p:attrNameLst>
                                          <p:attrName>style.visibility</p:attrName>
                                        </p:attrNameLst>
                                      </p:cBhvr>
                                      <p:to>
                                        <p:strVal val="visible"/>
                                      </p:to>
                                    </p:set>
                                    <p:animEffect transition="in" filter="fade">
                                      <p:cBhvr>
                                        <p:cTn id="41" dur="1000"/>
                                        <p:tgtEl>
                                          <p:spTgt spid="4">
                                            <p:txEl>
                                              <p:pRg st="4" end="4"/>
                                            </p:txEl>
                                          </p:spTgt>
                                        </p:tgtEl>
                                      </p:cBhvr>
                                    </p:animEffect>
                                    <p:anim calcmode="lin" valueType="num">
                                      <p:cBhvr>
                                        <p:cTn id="4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7" presetClass="entr" presetSubtype="0" fill="hold" grpId="0" nodeType="clickEffect">
                                  <p:stCondLst>
                                    <p:cond delay="0"/>
                                  </p:stCondLst>
                                  <p:childTnLst>
                                    <p:set>
                                      <p:cBhvr>
                                        <p:cTn id="47" dur="1" fill="hold">
                                          <p:stCondLst>
                                            <p:cond delay="0"/>
                                          </p:stCondLst>
                                        </p:cTn>
                                        <p:tgtEl>
                                          <p:spTgt spid="4">
                                            <p:txEl>
                                              <p:pRg st="5" end="5"/>
                                            </p:txEl>
                                          </p:spTgt>
                                        </p:tgtEl>
                                        <p:attrNameLst>
                                          <p:attrName>style.visibility</p:attrName>
                                        </p:attrNameLst>
                                      </p:cBhvr>
                                      <p:to>
                                        <p:strVal val="visible"/>
                                      </p:to>
                                    </p:set>
                                    <p:animEffect transition="in" filter="fade">
                                      <p:cBhvr>
                                        <p:cTn id="48" dur="1000"/>
                                        <p:tgtEl>
                                          <p:spTgt spid="4">
                                            <p:txEl>
                                              <p:pRg st="5" end="5"/>
                                            </p:txEl>
                                          </p:spTgt>
                                        </p:tgtEl>
                                      </p:cBhvr>
                                    </p:animEffect>
                                    <p:anim calcmode="lin" valueType="num">
                                      <p:cBhvr>
                                        <p:cTn id="49"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7" presetClass="entr" presetSubtype="0" fill="hold" grpId="0" nodeType="clickEffect">
                                  <p:stCondLst>
                                    <p:cond delay="0"/>
                                  </p:stCondLst>
                                  <p:childTnLst>
                                    <p:set>
                                      <p:cBhvr>
                                        <p:cTn id="54" dur="1" fill="hold">
                                          <p:stCondLst>
                                            <p:cond delay="0"/>
                                          </p:stCondLst>
                                        </p:cTn>
                                        <p:tgtEl>
                                          <p:spTgt spid="4">
                                            <p:txEl>
                                              <p:pRg st="6" end="6"/>
                                            </p:txEl>
                                          </p:spTgt>
                                        </p:tgtEl>
                                        <p:attrNameLst>
                                          <p:attrName>style.visibility</p:attrName>
                                        </p:attrNameLst>
                                      </p:cBhvr>
                                      <p:to>
                                        <p:strVal val="visible"/>
                                      </p:to>
                                    </p:set>
                                    <p:animEffect transition="in" filter="fade">
                                      <p:cBhvr>
                                        <p:cTn id="55" dur="1000"/>
                                        <p:tgtEl>
                                          <p:spTgt spid="4">
                                            <p:txEl>
                                              <p:pRg st="6" end="6"/>
                                            </p:txEl>
                                          </p:spTgt>
                                        </p:tgtEl>
                                      </p:cBhvr>
                                    </p:animEffect>
                                    <p:anim calcmode="lin" valueType="num">
                                      <p:cBhvr>
                                        <p:cTn id="56"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7"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7" presetClass="entr" presetSubtype="0" fill="hold" grpId="0" nodeType="clickEffect">
                                  <p:stCondLst>
                                    <p:cond delay="0"/>
                                  </p:stCondLst>
                                  <p:childTnLst>
                                    <p:set>
                                      <p:cBhvr>
                                        <p:cTn id="61" dur="1" fill="hold">
                                          <p:stCondLst>
                                            <p:cond delay="0"/>
                                          </p:stCondLst>
                                        </p:cTn>
                                        <p:tgtEl>
                                          <p:spTgt spid="4">
                                            <p:txEl>
                                              <p:pRg st="7" end="7"/>
                                            </p:txEl>
                                          </p:spTgt>
                                        </p:tgtEl>
                                        <p:attrNameLst>
                                          <p:attrName>style.visibility</p:attrName>
                                        </p:attrNameLst>
                                      </p:cBhvr>
                                      <p:to>
                                        <p:strVal val="visible"/>
                                      </p:to>
                                    </p:set>
                                    <p:animEffect transition="in" filter="fade">
                                      <p:cBhvr>
                                        <p:cTn id="62" dur="1000"/>
                                        <p:tgtEl>
                                          <p:spTgt spid="4">
                                            <p:txEl>
                                              <p:pRg st="7" end="7"/>
                                            </p:txEl>
                                          </p:spTgt>
                                        </p:tgtEl>
                                      </p:cBhvr>
                                    </p:animEffect>
                                    <p:anim calcmode="lin" valueType="num">
                                      <p:cBhvr>
                                        <p:cTn id="63"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64"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7" presetClass="entr" presetSubtype="0" fill="hold" grpId="0" nodeType="clickEffect">
                                  <p:stCondLst>
                                    <p:cond delay="0"/>
                                  </p:stCondLst>
                                  <p:childTnLst>
                                    <p:set>
                                      <p:cBhvr>
                                        <p:cTn id="68" dur="1" fill="hold">
                                          <p:stCondLst>
                                            <p:cond delay="0"/>
                                          </p:stCondLst>
                                        </p:cTn>
                                        <p:tgtEl>
                                          <p:spTgt spid="4">
                                            <p:txEl>
                                              <p:pRg st="8" end="8"/>
                                            </p:txEl>
                                          </p:spTgt>
                                        </p:tgtEl>
                                        <p:attrNameLst>
                                          <p:attrName>style.visibility</p:attrName>
                                        </p:attrNameLst>
                                      </p:cBhvr>
                                      <p:to>
                                        <p:strVal val="visible"/>
                                      </p:to>
                                    </p:set>
                                    <p:animEffect transition="in" filter="fade">
                                      <p:cBhvr>
                                        <p:cTn id="69" dur="1000"/>
                                        <p:tgtEl>
                                          <p:spTgt spid="4">
                                            <p:txEl>
                                              <p:pRg st="8" end="8"/>
                                            </p:txEl>
                                          </p:spTgt>
                                        </p:tgtEl>
                                      </p:cBhvr>
                                    </p:animEffect>
                                    <p:anim calcmode="lin" valueType="num">
                                      <p:cBhvr>
                                        <p:cTn id="70"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71"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1664E137-9BC8-0E4C-9EAE-B92B57DF843C}"/>
              </a:ext>
            </a:extLst>
          </p:cNvPr>
          <p:cNvPicPr>
            <a:picLocks noGrp="1" noChangeAspect="1"/>
          </p:cNvPicPr>
          <p:nvPr>
            <p:ph type="pic" idx="1"/>
          </p:nvPr>
        </p:nvPicPr>
        <p:blipFill>
          <a:blip r:embed="rId3"/>
          <a:stretch>
            <a:fillRect/>
          </a:stretch>
        </p:blipFill>
        <p:spPr>
          <a:xfrm>
            <a:off x="0" y="0"/>
            <a:ext cx="7518400" cy="6858000"/>
          </a:xfrm>
        </p:spPr>
      </p:pic>
      <p:sp>
        <p:nvSpPr>
          <p:cNvPr id="2" name="Title 1">
            <a:extLst>
              <a:ext uri="{FF2B5EF4-FFF2-40B4-BE49-F238E27FC236}">
                <a16:creationId xmlns:a16="http://schemas.microsoft.com/office/drawing/2014/main" id="{662D672B-F8FC-9246-9645-9F799E03F7FA}"/>
              </a:ext>
            </a:extLst>
          </p:cNvPr>
          <p:cNvSpPr>
            <a:spLocks noGrp="1"/>
          </p:cNvSpPr>
          <p:nvPr>
            <p:ph type="title"/>
          </p:nvPr>
        </p:nvSpPr>
        <p:spPr>
          <a:xfrm>
            <a:off x="7518400" y="1373188"/>
            <a:ext cx="4518025" cy="914400"/>
          </a:xfrm>
        </p:spPr>
        <p:txBody>
          <a:bodyPr>
            <a:normAutofit/>
          </a:bodyPr>
          <a:lstStyle/>
          <a:p>
            <a:r>
              <a:rPr lang="en-US" sz="4400" b="1" dirty="0"/>
              <a:t>House Hunting</a:t>
            </a:r>
          </a:p>
        </p:txBody>
      </p:sp>
      <p:sp>
        <p:nvSpPr>
          <p:cNvPr id="4" name="Text Placeholder 3">
            <a:extLst>
              <a:ext uri="{FF2B5EF4-FFF2-40B4-BE49-F238E27FC236}">
                <a16:creationId xmlns:a16="http://schemas.microsoft.com/office/drawing/2014/main" id="{AF4DC2C5-F183-0D43-B5AE-DF47887BFC66}"/>
              </a:ext>
            </a:extLst>
          </p:cNvPr>
          <p:cNvSpPr>
            <a:spLocks noGrp="1"/>
          </p:cNvSpPr>
          <p:nvPr>
            <p:ph type="body" sz="half" idx="2"/>
          </p:nvPr>
        </p:nvSpPr>
        <p:spPr>
          <a:xfrm>
            <a:off x="7518400" y="2819400"/>
            <a:ext cx="4518025" cy="3049588"/>
          </a:xfrm>
        </p:spPr>
        <p:txBody>
          <a:bodyPr>
            <a:normAutofit/>
          </a:bodyPr>
          <a:lstStyle/>
          <a:p>
            <a:pPr marL="457200" indent="-457200">
              <a:buFont typeface="Wingdings" pitchFamily="2" charset="2"/>
              <a:buChar char="q"/>
            </a:pPr>
            <a:r>
              <a:rPr lang="en-US" sz="2800" dirty="0"/>
              <a:t>Establish the Process</a:t>
            </a:r>
          </a:p>
          <a:p>
            <a:pPr marL="457200" indent="-457200">
              <a:buFont typeface="Wingdings" pitchFamily="2" charset="2"/>
              <a:buChar char="q"/>
            </a:pPr>
            <a:r>
              <a:rPr lang="en-US" sz="2800" dirty="0"/>
              <a:t>Evaluate the Inventory</a:t>
            </a:r>
          </a:p>
          <a:p>
            <a:pPr marL="457200" indent="-457200">
              <a:buFont typeface="Wingdings" pitchFamily="2" charset="2"/>
              <a:buChar char="q"/>
            </a:pPr>
            <a:r>
              <a:rPr lang="en-US" sz="2800" dirty="0"/>
              <a:t>Narrow the Search</a:t>
            </a:r>
          </a:p>
          <a:p>
            <a:pPr marL="457200" indent="-457200">
              <a:buFont typeface="Wingdings" pitchFamily="2" charset="2"/>
              <a:buChar char="q"/>
            </a:pPr>
            <a:r>
              <a:rPr lang="en-US" sz="2800" dirty="0"/>
              <a:t>Create a Home Tour</a:t>
            </a:r>
          </a:p>
          <a:p>
            <a:pPr marL="457200" indent="-457200">
              <a:buFont typeface="Wingdings" pitchFamily="2" charset="2"/>
              <a:buChar char="q"/>
            </a:pPr>
            <a:r>
              <a:rPr lang="en-US" sz="2800" dirty="0"/>
              <a:t>Establish a Time</a:t>
            </a:r>
          </a:p>
        </p:txBody>
      </p:sp>
    </p:spTree>
    <p:extLst>
      <p:ext uri="{BB962C8B-B14F-4D97-AF65-F5344CB8AC3E}">
        <p14:creationId xmlns:p14="http://schemas.microsoft.com/office/powerpoint/2010/main" val="1320055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1000"/>
                                        <p:tgtEl>
                                          <p:spTgt spid="4">
                                            <p:txEl>
                                              <p:pRg st="0" end="0"/>
                                            </p:txEl>
                                          </p:spTgt>
                                        </p:tgtEl>
                                      </p:cBhvr>
                                    </p:animEffect>
                                    <p:anim calcmode="lin" valueType="num">
                                      <p:cBhvr>
                                        <p:cTn id="20"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Effect transition="in" filter="fade">
                                      <p:cBhvr>
                                        <p:cTn id="26" dur="1000"/>
                                        <p:tgtEl>
                                          <p:spTgt spid="4">
                                            <p:txEl>
                                              <p:pRg st="1" end="1"/>
                                            </p:txEl>
                                          </p:spTgt>
                                        </p:tgtEl>
                                      </p:cBhvr>
                                    </p:animEffect>
                                    <p:anim calcmode="lin" valueType="num">
                                      <p:cBhvr>
                                        <p:cTn id="27"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Effect transition="in" filter="fade">
                                      <p:cBhvr>
                                        <p:cTn id="33" dur="1000"/>
                                        <p:tgtEl>
                                          <p:spTgt spid="4">
                                            <p:txEl>
                                              <p:pRg st="2" end="2"/>
                                            </p:txEl>
                                          </p:spTgt>
                                        </p:tgtEl>
                                      </p:cBhvr>
                                    </p:animEffect>
                                    <p:anim calcmode="lin" valueType="num">
                                      <p:cBhvr>
                                        <p:cTn id="34"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4">
                                            <p:txEl>
                                              <p:pRg st="3" end="3"/>
                                            </p:txEl>
                                          </p:spTgt>
                                        </p:tgtEl>
                                        <p:attrNameLst>
                                          <p:attrName>style.visibility</p:attrName>
                                        </p:attrNameLst>
                                      </p:cBhvr>
                                      <p:to>
                                        <p:strVal val="visible"/>
                                      </p:to>
                                    </p:set>
                                    <p:animEffect transition="in" filter="fade">
                                      <p:cBhvr>
                                        <p:cTn id="40" dur="1000"/>
                                        <p:tgtEl>
                                          <p:spTgt spid="4">
                                            <p:txEl>
                                              <p:pRg st="3" end="3"/>
                                            </p:txEl>
                                          </p:spTgt>
                                        </p:tgtEl>
                                      </p:cBhvr>
                                    </p:animEffect>
                                    <p:anim calcmode="lin" valueType="num">
                                      <p:cBhvr>
                                        <p:cTn id="41"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4">
                                            <p:txEl>
                                              <p:pRg st="4" end="4"/>
                                            </p:txEl>
                                          </p:spTgt>
                                        </p:tgtEl>
                                        <p:attrNameLst>
                                          <p:attrName>style.visibility</p:attrName>
                                        </p:attrNameLst>
                                      </p:cBhvr>
                                      <p:to>
                                        <p:strVal val="visible"/>
                                      </p:to>
                                    </p:set>
                                    <p:animEffect transition="in" filter="fade">
                                      <p:cBhvr>
                                        <p:cTn id="47" dur="1000"/>
                                        <p:tgtEl>
                                          <p:spTgt spid="4">
                                            <p:txEl>
                                              <p:pRg st="4" end="4"/>
                                            </p:txEl>
                                          </p:spTgt>
                                        </p:tgtEl>
                                      </p:cBhvr>
                                    </p:animEffect>
                                    <p:anim calcmode="lin" valueType="num">
                                      <p:cBhvr>
                                        <p:cTn id="4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9"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839788" y="239490"/>
            <a:ext cx="4124098" cy="1600200"/>
          </a:xfrm>
        </p:spPr>
        <p:txBody>
          <a:bodyPr anchor="ctr">
            <a:normAutofit/>
          </a:bodyPr>
          <a:lstStyle/>
          <a:p>
            <a:r>
              <a:rPr lang="en-US" sz="4400" b="1" dirty="0"/>
              <a:t>7 Steps to </a:t>
            </a:r>
            <a:br>
              <a:rPr lang="en-US" sz="4400" b="1" dirty="0"/>
            </a:br>
            <a:r>
              <a:rPr lang="en-US" sz="4400" b="1" dirty="0"/>
              <a:t>Buying a Home</a:t>
            </a:r>
          </a:p>
        </p:txBody>
      </p:sp>
      <p:pic>
        <p:nvPicPr>
          <p:cNvPr id="3" name="Picture Placeholder 2">
            <a:extLst>
              <a:ext uri="{FF2B5EF4-FFF2-40B4-BE49-F238E27FC236}">
                <a16:creationId xmlns:a16="http://schemas.microsoft.com/office/drawing/2014/main" id="{80EAFCA8-4D16-5E43-96E1-75D9368F9DD2}"/>
              </a:ext>
            </a:extLst>
          </p:cNvPr>
          <p:cNvPicPr>
            <a:picLocks noGrp="1" noChangeAspect="1"/>
          </p:cNvPicPr>
          <p:nvPr>
            <p:ph type="pic" idx="1"/>
          </p:nvPr>
        </p:nvPicPr>
        <p:blipFill rotWithShape="1">
          <a:blip r:embed="rId3"/>
          <a:srcRect l="4456" t="-234" r="5871" b="2019"/>
          <a:stretch/>
        </p:blipFill>
        <p:spPr>
          <a:xfrm>
            <a:off x="5094514" y="1600200"/>
            <a:ext cx="6858000" cy="38861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 Placeholder 5"/>
          <p:cNvSpPr>
            <a:spLocks noGrp="1"/>
          </p:cNvSpPr>
          <p:nvPr>
            <p:ph type="body" sz="half" idx="2"/>
          </p:nvPr>
        </p:nvSpPr>
        <p:spPr>
          <a:xfrm>
            <a:off x="839788" y="1817914"/>
            <a:ext cx="4124098" cy="4909460"/>
          </a:xfrm>
        </p:spPr>
        <p:txBody>
          <a:bodyPr>
            <a:noAutofit/>
          </a:bodyPr>
          <a:lstStyle/>
          <a:p>
            <a:pPr marL="457200" indent="-457200">
              <a:buFont typeface="+mj-lt"/>
              <a:buAutoNum type="arabicPeriod"/>
            </a:pPr>
            <a:r>
              <a:rPr lang="en-US" sz="2800" dirty="0"/>
              <a:t>Establish the Lender Relationship</a:t>
            </a:r>
          </a:p>
          <a:p>
            <a:pPr marL="457200" indent="-457200">
              <a:buFont typeface="+mj-lt"/>
              <a:buAutoNum type="arabicPeriod"/>
            </a:pPr>
            <a:r>
              <a:rPr lang="en-US" sz="2800" dirty="0"/>
              <a:t>Access ALL the Inventory</a:t>
            </a:r>
          </a:p>
          <a:p>
            <a:pPr marL="457200" indent="-457200">
              <a:buFont typeface="+mj-lt"/>
              <a:buAutoNum type="arabicPeriod"/>
            </a:pPr>
            <a:r>
              <a:rPr lang="en-US" sz="2800" dirty="0"/>
              <a:t>Narrow the Field</a:t>
            </a:r>
          </a:p>
          <a:p>
            <a:pPr marL="457200" indent="-457200">
              <a:buFont typeface="+mj-lt"/>
              <a:buAutoNum type="arabicPeriod"/>
            </a:pPr>
            <a:r>
              <a:rPr lang="en-US" sz="2800" dirty="0"/>
              <a:t>Select the Best Home</a:t>
            </a:r>
          </a:p>
          <a:p>
            <a:pPr marL="457200" indent="-457200">
              <a:buFont typeface="+mj-lt"/>
              <a:buAutoNum type="arabicPeriod"/>
            </a:pPr>
            <a:r>
              <a:rPr lang="en-US" sz="2800" dirty="0"/>
              <a:t>Make the Offer</a:t>
            </a:r>
          </a:p>
          <a:p>
            <a:pPr marL="457200" indent="-457200">
              <a:buFont typeface="+mj-lt"/>
              <a:buAutoNum type="arabicPeriod"/>
            </a:pPr>
            <a:r>
              <a:rPr lang="en-US" sz="2800" dirty="0"/>
              <a:t>Prepare for Closing</a:t>
            </a:r>
          </a:p>
          <a:p>
            <a:pPr marL="457200" indent="-457200">
              <a:buFont typeface="+mj-lt"/>
              <a:buAutoNum type="arabicPeriod"/>
            </a:pPr>
            <a:r>
              <a:rPr lang="en-US" sz="2800" dirty="0"/>
              <a:t>Sign Papers and Pick-Up Your Keys</a:t>
            </a:r>
          </a:p>
        </p:txBody>
      </p:sp>
    </p:spTree>
    <p:extLst>
      <p:ext uri="{BB962C8B-B14F-4D97-AF65-F5344CB8AC3E}">
        <p14:creationId xmlns:p14="http://schemas.microsoft.com/office/powerpoint/2010/main" val="2483027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p:tgtEl>
                                          <p:spTgt spid="6">
                                            <p:txEl>
                                              <p:pRg st="0" end="0"/>
                                            </p:txEl>
                                          </p:spTgt>
                                        </p:tgtEl>
                                        <p:attrNameLst>
                                          <p:attrName>ppt_y</p:attrName>
                                        </p:attrNameLst>
                                      </p:cBhvr>
                                      <p:tavLst>
                                        <p:tav tm="0">
                                          <p:val>
                                            <p:strVal val="#ppt_y+#ppt_h*1.125000"/>
                                          </p:val>
                                        </p:tav>
                                        <p:tav tm="100000">
                                          <p:val>
                                            <p:strVal val="#ppt_y"/>
                                          </p:val>
                                        </p:tav>
                                      </p:tavLst>
                                    </p:anim>
                                    <p:animEffect transition="in" filter="wipe(up)">
                                      <p:cBhvr>
                                        <p:cTn id="20" dur="500"/>
                                        <p:tgtEl>
                                          <p:spTgt spid="6">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 calcmode="lin" valueType="num">
                                      <p:cBhvr additive="base">
                                        <p:cTn id="25" dur="500"/>
                                        <p:tgtEl>
                                          <p:spTgt spid="6">
                                            <p:txEl>
                                              <p:pRg st="1" end="1"/>
                                            </p:txEl>
                                          </p:spTgt>
                                        </p:tgtEl>
                                        <p:attrNameLst>
                                          <p:attrName>ppt_y</p:attrName>
                                        </p:attrNameLst>
                                      </p:cBhvr>
                                      <p:tavLst>
                                        <p:tav tm="0">
                                          <p:val>
                                            <p:strVal val="#ppt_y+#ppt_h*1.125000"/>
                                          </p:val>
                                        </p:tav>
                                        <p:tav tm="100000">
                                          <p:val>
                                            <p:strVal val="#ppt_y"/>
                                          </p:val>
                                        </p:tav>
                                      </p:tavLst>
                                    </p:anim>
                                    <p:animEffect transition="in" filter="wipe(up)">
                                      <p:cBhvr>
                                        <p:cTn id="26" dur="500"/>
                                        <p:tgtEl>
                                          <p:spTgt spid="6">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anim calcmode="lin" valueType="num">
                                      <p:cBhvr additive="base">
                                        <p:cTn id="31" dur="500"/>
                                        <p:tgtEl>
                                          <p:spTgt spid="6">
                                            <p:txEl>
                                              <p:pRg st="2" end="2"/>
                                            </p:txEl>
                                          </p:spTgt>
                                        </p:tgtEl>
                                        <p:attrNameLst>
                                          <p:attrName>ppt_y</p:attrName>
                                        </p:attrNameLst>
                                      </p:cBhvr>
                                      <p:tavLst>
                                        <p:tav tm="0">
                                          <p:val>
                                            <p:strVal val="#ppt_y+#ppt_h*1.125000"/>
                                          </p:val>
                                        </p:tav>
                                        <p:tav tm="100000">
                                          <p:val>
                                            <p:strVal val="#ppt_y"/>
                                          </p:val>
                                        </p:tav>
                                      </p:tavLst>
                                    </p:anim>
                                    <p:animEffect transition="in" filter="wipe(up)">
                                      <p:cBhvr>
                                        <p:cTn id="32" dur="500"/>
                                        <p:tgtEl>
                                          <p:spTgt spid="6">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6">
                                            <p:txEl>
                                              <p:pRg st="3" end="3"/>
                                            </p:txEl>
                                          </p:spTgt>
                                        </p:tgtEl>
                                        <p:attrNameLst>
                                          <p:attrName>style.visibility</p:attrName>
                                        </p:attrNameLst>
                                      </p:cBhvr>
                                      <p:to>
                                        <p:strVal val="visible"/>
                                      </p:to>
                                    </p:set>
                                    <p:anim calcmode="lin" valueType="num">
                                      <p:cBhvr additive="base">
                                        <p:cTn id="37" dur="500"/>
                                        <p:tgtEl>
                                          <p:spTgt spid="6">
                                            <p:txEl>
                                              <p:pRg st="3" end="3"/>
                                            </p:txEl>
                                          </p:spTgt>
                                        </p:tgtEl>
                                        <p:attrNameLst>
                                          <p:attrName>ppt_y</p:attrName>
                                        </p:attrNameLst>
                                      </p:cBhvr>
                                      <p:tavLst>
                                        <p:tav tm="0">
                                          <p:val>
                                            <p:strVal val="#ppt_y+#ppt_h*1.125000"/>
                                          </p:val>
                                        </p:tav>
                                        <p:tav tm="100000">
                                          <p:val>
                                            <p:strVal val="#ppt_y"/>
                                          </p:val>
                                        </p:tav>
                                      </p:tavLst>
                                    </p:anim>
                                    <p:animEffect transition="in" filter="wipe(up)">
                                      <p:cBhvr>
                                        <p:cTn id="38" dur="500"/>
                                        <p:tgtEl>
                                          <p:spTgt spid="6">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6">
                                            <p:txEl>
                                              <p:pRg st="4" end="4"/>
                                            </p:txEl>
                                          </p:spTgt>
                                        </p:tgtEl>
                                        <p:attrNameLst>
                                          <p:attrName>style.visibility</p:attrName>
                                        </p:attrNameLst>
                                      </p:cBhvr>
                                      <p:to>
                                        <p:strVal val="visible"/>
                                      </p:to>
                                    </p:set>
                                    <p:anim calcmode="lin" valueType="num">
                                      <p:cBhvr additive="base">
                                        <p:cTn id="43" dur="500"/>
                                        <p:tgtEl>
                                          <p:spTgt spid="6">
                                            <p:txEl>
                                              <p:pRg st="4" end="4"/>
                                            </p:txEl>
                                          </p:spTgt>
                                        </p:tgtEl>
                                        <p:attrNameLst>
                                          <p:attrName>ppt_y</p:attrName>
                                        </p:attrNameLst>
                                      </p:cBhvr>
                                      <p:tavLst>
                                        <p:tav tm="0">
                                          <p:val>
                                            <p:strVal val="#ppt_y+#ppt_h*1.125000"/>
                                          </p:val>
                                        </p:tav>
                                        <p:tav tm="100000">
                                          <p:val>
                                            <p:strVal val="#ppt_y"/>
                                          </p:val>
                                        </p:tav>
                                      </p:tavLst>
                                    </p:anim>
                                    <p:animEffect transition="in" filter="wipe(up)">
                                      <p:cBhvr>
                                        <p:cTn id="44" dur="500"/>
                                        <p:tgtEl>
                                          <p:spTgt spid="6">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grpId="0" nodeType="clickEffect">
                                  <p:stCondLst>
                                    <p:cond delay="0"/>
                                  </p:stCondLst>
                                  <p:childTnLst>
                                    <p:set>
                                      <p:cBhvr>
                                        <p:cTn id="48" dur="1" fill="hold">
                                          <p:stCondLst>
                                            <p:cond delay="0"/>
                                          </p:stCondLst>
                                        </p:cTn>
                                        <p:tgtEl>
                                          <p:spTgt spid="6">
                                            <p:txEl>
                                              <p:pRg st="5" end="5"/>
                                            </p:txEl>
                                          </p:spTgt>
                                        </p:tgtEl>
                                        <p:attrNameLst>
                                          <p:attrName>style.visibility</p:attrName>
                                        </p:attrNameLst>
                                      </p:cBhvr>
                                      <p:to>
                                        <p:strVal val="visible"/>
                                      </p:to>
                                    </p:set>
                                    <p:anim calcmode="lin" valueType="num">
                                      <p:cBhvr additive="base">
                                        <p:cTn id="49" dur="500"/>
                                        <p:tgtEl>
                                          <p:spTgt spid="6">
                                            <p:txEl>
                                              <p:pRg st="5" end="5"/>
                                            </p:txEl>
                                          </p:spTgt>
                                        </p:tgtEl>
                                        <p:attrNameLst>
                                          <p:attrName>ppt_y</p:attrName>
                                        </p:attrNameLst>
                                      </p:cBhvr>
                                      <p:tavLst>
                                        <p:tav tm="0">
                                          <p:val>
                                            <p:strVal val="#ppt_y+#ppt_h*1.125000"/>
                                          </p:val>
                                        </p:tav>
                                        <p:tav tm="100000">
                                          <p:val>
                                            <p:strVal val="#ppt_y"/>
                                          </p:val>
                                        </p:tav>
                                      </p:tavLst>
                                    </p:anim>
                                    <p:animEffect transition="in" filter="wipe(up)">
                                      <p:cBhvr>
                                        <p:cTn id="50" dur="500"/>
                                        <p:tgtEl>
                                          <p:spTgt spid="6">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4" fill="hold" grpId="0" nodeType="clickEffect">
                                  <p:stCondLst>
                                    <p:cond delay="0"/>
                                  </p:stCondLst>
                                  <p:childTnLst>
                                    <p:set>
                                      <p:cBhvr>
                                        <p:cTn id="54" dur="1" fill="hold">
                                          <p:stCondLst>
                                            <p:cond delay="0"/>
                                          </p:stCondLst>
                                        </p:cTn>
                                        <p:tgtEl>
                                          <p:spTgt spid="6">
                                            <p:txEl>
                                              <p:pRg st="6" end="6"/>
                                            </p:txEl>
                                          </p:spTgt>
                                        </p:tgtEl>
                                        <p:attrNameLst>
                                          <p:attrName>style.visibility</p:attrName>
                                        </p:attrNameLst>
                                      </p:cBhvr>
                                      <p:to>
                                        <p:strVal val="visible"/>
                                      </p:to>
                                    </p:set>
                                    <p:anim calcmode="lin" valueType="num">
                                      <p:cBhvr additive="base">
                                        <p:cTn id="55" dur="500"/>
                                        <p:tgtEl>
                                          <p:spTgt spid="6">
                                            <p:txEl>
                                              <p:pRg st="6" end="6"/>
                                            </p:txEl>
                                          </p:spTgt>
                                        </p:tgtEl>
                                        <p:attrNameLst>
                                          <p:attrName>ppt_y</p:attrName>
                                        </p:attrNameLst>
                                      </p:cBhvr>
                                      <p:tavLst>
                                        <p:tav tm="0">
                                          <p:val>
                                            <p:strVal val="#ppt_y+#ppt_h*1.125000"/>
                                          </p:val>
                                        </p:tav>
                                        <p:tav tm="100000">
                                          <p:val>
                                            <p:strVal val="#ppt_y"/>
                                          </p:val>
                                        </p:tav>
                                      </p:tavLst>
                                    </p:anim>
                                    <p:animEffect transition="in" filter="wipe(up)">
                                      <p:cBhvr>
                                        <p:cTn id="56"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B5E22E8A-0239-AC4F-8C05-4BB463B4B3C4}"/>
              </a:ext>
            </a:extLst>
          </p:cNvPr>
          <p:cNvPicPr>
            <a:picLocks noChangeAspect="1"/>
          </p:cNvPicPr>
          <p:nvPr/>
        </p:nvPicPr>
        <p:blipFill>
          <a:blip r:embed="rId3">
            <a:alphaModFix amt="20000"/>
          </a:blip>
          <a:stretch>
            <a:fillRect/>
          </a:stretch>
        </p:blipFill>
        <p:spPr>
          <a:xfrm>
            <a:off x="48987" y="21771"/>
            <a:ext cx="12192000" cy="6850952"/>
          </a:xfrm>
          <a:prstGeom prst="rect">
            <a:avLst/>
          </a:prstGeom>
        </p:spPr>
      </p:pic>
      <p:sp>
        <p:nvSpPr>
          <p:cNvPr id="5" name="Title 4">
            <a:extLst>
              <a:ext uri="{FF2B5EF4-FFF2-40B4-BE49-F238E27FC236}">
                <a16:creationId xmlns:a16="http://schemas.microsoft.com/office/drawing/2014/main" id="{B20DBF60-120D-4841-B624-7A23116106F0}"/>
              </a:ext>
            </a:extLst>
          </p:cNvPr>
          <p:cNvSpPr>
            <a:spLocks noGrp="1"/>
          </p:cNvSpPr>
          <p:nvPr>
            <p:ph type="title"/>
          </p:nvPr>
        </p:nvSpPr>
        <p:spPr>
          <a:xfrm>
            <a:off x="839788" y="479428"/>
            <a:ext cx="10515600" cy="777875"/>
          </a:xfrm>
        </p:spPr>
        <p:txBody>
          <a:bodyPr/>
          <a:lstStyle/>
          <a:p>
            <a:r>
              <a:rPr lang="en-US" b="1" dirty="0"/>
              <a:t>The Financing Process</a:t>
            </a:r>
          </a:p>
        </p:txBody>
      </p:sp>
      <p:sp>
        <p:nvSpPr>
          <p:cNvPr id="8" name="Text Placeholder 7">
            <a:extLst>
              <a:ext uri="{FF2B5EF4-FFF2-40B4-BE49-F238E27FC236}">
                <a16:creationId xmlns:a16="http://schemas.microsoft.com/office/drawing/2014/main" id="{F22CA4CD-EC64-6A4D-A9C7-871E1B582610}"/>
              </a:ext>
            </a:extLst>
          </p:cNvPr>
          <p:cNvSpPr>
            <a:spLocks noGrp="1"/>
          </p:cNvSpPr>
          <p:nvPr>
            <p:ph type="body" idx="1"/>
          </p:nvPr>
        </p:nvSpPr>
        <p:spPr>
          <a:xfrm>
            <a:off x="643840" y="1203835"/>
            <a:ext cx="5157787" cy="452182"/>
          </a:xfrm>
        </p:spPr>
        <p:txBody>
          <a:bodyPr anchor="t">
            <a:noAutofit/>
          </a:bodyPr>
          <a:lstStyle/>
          <a:p>
            <a:r>
              <a:rPr lang="en-US" sz="2800" dirty="0"/>
              <a:t>Process</a:t>
            </a:r>
          </a:p>
        </p:txBody>
      </p:sp>
      <p:sp>
        <p:nvSpPr>
          <p:cNvPr id="9" name="Content Placeholder 8">
            <a:extLst>
              <a:ext uri="{FF2B5EF4-FFF2-40B4-BE49-F238E27FC236}">
                <a16:creationId xmlns:a16="http://schemas.microsoft.com/office/drawing/2014/main" id="{9DCCAD6B-2A4A-E246-BE79-7ACAEBCF7BEE}"/>
              </a:ext>
            </a:extLst>
          </p:cNvPr>
          <p:cNvSpPr>
            <a:spLocks noGrp="1"/>
          </p:cNvSpPr>
          <p:nvPr>
            <p:ph sz="half" idx="2"/>
          </p:nvPr>
        </p:nvSpPr>
        <p:spPr>
          <a:xfrm>
            <a:off x="577505" y="1664463"/>
            <a:ext cx="5157787" cy="4380614"/>
          </a:xfrm>
          <a:effectLst>
            <a:glow rad="228600">
              <a:schemeClr val="accent3">
                <a:satMod val="175000"/>
                <a:alpha val="40000"/>
              </a:schemeClr>
            </a:glow>
          </a:effectLst>
        </p:spPr>
        <p:style>
          <a:lnRef idx="2">
            <a:schemeClr val="accent2"/>
          </a:lnRef>
          <a:fillRef idx="1">
            <a:schemeClr val="lt1"/>
          </a:fillRef>
          <a:effectRef idx="0">
            <a:schemeClr val="accent2"/>
          </a:effectRef>
          <a:fontRef idx="minor">
            <a:schemeClr val="dk1"/>
          </a:fontRef>
        </p:style>
        <p:txBody>
          <a:bodyPr>
            <a:normAutofit lnSpcReduction="10000"/>
          </a:bodyPr>
          <a:lstStyle/>
          <a:p>
            <a:pPr>
              <a:buFont typeface="Wingdings" pitchFamily="2" charset="2"/>
              <a:buChar char="q"/>
            </a:pPr>
            <a:r>
              <a:rPr lang="en-US" dirty="0"/>
              <a:t>Determine the Upfront and Monthly Expectations</a:t>
            </a:r>
          </a:p>
          <a:p>
            <a:pPr>
              <a:buFont typeface="Wingdings" pitchFamily="2" charset="2"/>
              <a:buChar char="q"/>
            </a:pPr>
            <a:r>
              <a:rPr lang="en-US" dirty="0"/>
              <a:t>Identify the best Loan Type to fit your needs</a:t>
            </a:r>
          </a:p>
          <a:p>
            <a:pPr>
              <a:buFont typeface="Wingdings" pitchFamily="2" charset="2"/>
              <a:buChar char="q"/>
            </a:pPr>
            <a:r>
              <a:rPr lang="en-US" dirty="0"/>
              <a:t>Establish the Lender Relationship</a:t>
            </a:r>
          </a:p>
          <a:p>
            <a:pPr>
              <a:buFont typeface="Wingdings" pitchFamily="2" charset="2"/>
              <a:buChar char="q"/>
            </a:pPr>
            <a:r>
              <a:rPr lang="en-US" dirty="0"/>
              <a:t>Make Application</a:t>
            </a:r>
          </a:p>
          <a:p>
            <a:pPr>
              <a:buFont typeface="Wingdings" pitchFamily="2" charset="2"/>
              <a:buChar char="q"/>
            </a:pPr>
            <a:r>
              <a:rPr lang="en-US" dirty="0"/>
              <a:t>Get Pre-Approval Letter</a:t>
            </a:r>
          </a:p>
          <a:p>
            <a:pPr>
              <a:buFont typeface="Wingdings" pitchFamily="2" charset="2"/>
              <a:buChar char="q"/>
            </a:pPr>
            <a:r>
              <a:rPr lang="en-US" dirty="0"/>
              <a:t>Gather the necessary documents</a:t>
            </a:r>
          </a:p>
        </p:txBody>
      </p:sp>
      <p:sp>
        <p:nvSpPr>
          <p:cNvPr id="10" name="Text Placeholder 9">
            <a:extLst>
              <a:ext uri="{FF2B5EF4-FFF2-40B4-BE49-F238E27FC236}">
                <a16:creationId xmlns:a16="http://schemas.microsoft.com/office/drawing/2014/main" id="{4DE1D5AB-7A95-3F41-9F86-E35F7D57E3AF}"/>
              </a:ext>
            </a:extLst>
          </p:cNvPr>
          <p:cNvSpPr>
            <a:spLocks noGrp="1"/>
          </p:cNvSpPr>
          <p:nvPr>
            <p:ph type="body" sz="quarter" idx="3"/>
          </p:nvPr>
        </p:nvSpPr>
        <p:spPr>
          <a:xfrm>
            <a:off x="6172200" y="1203835"/>
            <a:ext cx="5183188" cy="615468"/>
          </a:xfrm>
        </p:spPr>
        <p:txBody>
          <a:bodyPr anchor="t">
            <a:normAutofit/>
          </a:bodyPr>
          <a:lstStyle/>
          <a:p>
            <a:r>
              <a:rPr lang="en-US" sz="2800" dirty="0"/>
              <a:t>Preparation</a:t>
            </a:r>
          </a:p>
        </p:txBody>
      </p:sp>
      <p:sp>
        <p:nvSpPr>
          <p:cNvPr id="13" name="Content Placeholder 12">
            <a:extLst>
              <a:ext uri="{FF2B5EF4-FFF2-40B4-BE49-F238E27FC236}">
                <a16:creationId xmlns:a16="http://schemas.microsoft.com/office/drawing/2014/main" id="{AB281A0A-49FA-ED49-9C22-BD8FBA673398}"/>
              </a:ext>
            </a:extLst>
          </p:cNvPr>
          <p:cNvSpPr>
            <a:spLocks noGrp="1"/>
          </p:cNvSpPr>
          <p:nvPr>
            <p:ph sz="quarter" idx="4"/>
          </p:nvPr>
        </p:nvSpPr>
        <p:spPr>
          <a:xfrm>
            <a:off x="6263810" y="1719351"/>
            <a:ext cx="5357813" cy="4325726"/>
          </a:xfrm>
          <a:effectLst>
            <a:glow rad="139700">
              <a:schemeClr val="accent3">
                <a:satMod val="175000"/>
                <a:alpha val="40000"/>
              </a:schemeClr>
            </a:glow>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ormAutofit lnSpcReduction="10000"/>
          </a:bodyPr>
          <a:lstStyle/>
          <a:p>
            <a:pPr>
              <a:buFont typeface="Wingdings" pitchFamily="2" charset="2"/>
              <a:buChar char="q"/>
            </a:pPr>
            <a:r>
              <a:rPr lang="en-US" dirty="0"/>
              <a:t>Two (2) most recent Pay Stubs</a:t>
            </a:r>
          </a:p>
          <a:p>
            <a:pPr>
              <a:buFont typeface="Wingdings" pitchFamily="2" charset="2"/>
              <a:buChar char="q"/>
            </a:pPr>
            <a:r>
              <a:rPr lang="en-US" dirty="0"/>
              <a:t>W-2 Forms for the past two (2) years</a:t>
            </a:r>
          </a:p>
          <a:p>
            <a:pPr>
              <a:buFont typeface="Wingdings" pitchFamily="2" charset="2"/>
              <a:buChar char="q"/>
            </a:pPr>
            <a:r>
              <a:rPr lang="en-US" dirty="0"/>
              <a:t>Federal Tax Returns for the past two (2) years</a:t>
            </a:r>
          </a:p>
          <a:p>
            <a:pPr>
              <a:buFont typeface="Wingdings" pitchFamily="2" charset="2"/>
              <a:buChar char="q"/>
            </a:pPr>
            <a:r>
              <a:rPr lang="en-US" dirty="0"/>
              <a:t>Bank Statements for the past two (2) months</a:t>
            </a:r>
          </a:p>
          <a:p>
            <a:pPr>
              <a:buFont typeface="Wingdings" pitchFamily="2" charset="2"/>
              <a:buChar char="q"/>
            </a:pPr>
            <a:r>
              <a:rPr lang="en-US" dirty="0"/>
              <a:t>Long- and Short-Term Debt obligations such as credit card debt, school loans, auto loan, etc.</a:t>
            </a:r>
          </a:p>
        </p:txBody>
      </p:sp>
    </p:spTree>
    <p:extLst>
      <p:ext uri="{BB962C8B-B14F-4D97-AF65-F5344CB8AC3E}">
        <p14:creationId xmlns:p14="http://schemas.microsoft.com/office/powerpoint/2010/main" val="3313083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8" fill="hold" grpId="0"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 calcmode="lin" valueType="num">
                                      <p:cBhvr additive="base">
                                        <p:cTn id="14" dur="500"/>
                                        <p:tgtEl>
                                          <p:spTgt spid="8">
                                            <p:txEl>
                                              <p:pRg st="0" end="0"/>
                                            </p:txEl>
                                          </p:spTgt>
                                        </p:tgtEl>
                                        <p:attrNameLst>
                                          <p:attrName>ppt_x</p:attrName>
                                        </p:attrNameLst>
                                      </p:cBhvr>
                                      <p:tavLst>
                                        <p:tav tm="0">
                                          <p:val>
                                            <p:strVal val="#ppt_x-#ppt_w*1.125000"/>
                                          </p:val>
                                        </p:tav>
                                        <p:tav tm="100000">
                                          <p:val>
                                            <p:strVal val="#ppt_x"/>
                                          </p:val>
                                        </p:tav>
                                      </p:tavLst>
                                    </p:anim>
                                    <p:animEffect transition="in" filter="wipe(right)">
                                      <p:cBhvr>
                                        <p:cTn id="15" dur="500"/>
                                        <p:tgtEl>
                                          <p:spTgt spid="8">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9">
                                            <p:bg/>
                                          </p:spTgt>
                                        </p:tgtEl>
                                        <p:attrNameLst>
                                          <p:attrName>style.visibility</p:attrName>
                                        </p:attrNameLst>
                                      </p:cBhvr>
                                      <p:to>
                                        <p:strVal val="visible"/>
                                      </p:to>
                                    </p:set>
                                    <p:animEffect transition="in" filter="fade">
                                      <p:cBhvr>
                                        <p:cTn id="20" dur="1000"/>
                                        <p:tgtEl>
                                          <p:spTgt spid="9">
                                            <p:bg/>
                                          </p:spTgt>
                                        </p:tgtEl>
                                      </p:cBhvr>
                                    </p:animEffect>
                                    <p:anim calcmode="lin" valueType="num">
                                      <p:cBhvr>
                                        <p:cTn id="21" dur="1000" fill="hold"/>
                                        <p:tgtEl>
                                          <p:spTgt spid="9">
                                            <p:bg/>
                                          </p:spTgt>
                                        </p:tgtEl>
                                        <p:attrNameLst>
                                          <p:attrName>ppt_x</p:attrName>
                                        </p:attrNameLst>
                                      </p:cBhvr>
                                      <p:tavLst>
                                        <p:tav tm="0">
                                          <p:val>
                                            <p:strVal val="#ppt_x"/>
                                          </p:val>
                                        </p:tav>
                                        <p:tav tm="100000">
                                          <p:val>
                                            <p:strVal val="#ppt_x"/>
                                          </p:val>
                                        </p:tav>
                                      </p:tavLst>
                                    </p:anim>
                                    <p:anim calcmode="lin" valueType="num">
                                      <p:cBhvr>
                                        <p:cTn id="22" dur="1000" fill="hold"/>
                                        <p:tgtEl>
                                          <p:spTgt spid="9">
                                            <p:bg/>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fade">
                                      <p:cBhvr>
                                        <p:cTn id="27" dur="1000"/>
                                        <p:tgtEl>
                                          <p:spTgt spid="9">
                                            <p:txEl>
                                              <p:pRg st="0" end="0"/>
                                            </p:txEl>
                                          </p:spTgt>
                                        </p:tgtEl>
                                      </p:cBhvr>
                                    </p:animEffect>
                                    <p:anim calcmode="lin" valueType="num">
                                      <p:cBhvr>
                                        <p:cTn id="2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9">
                                            <p:txEl>
                                              <p:pRg st="1" end="1"/>
                                            </p:txEl>
                                          </p:spTgt>
                                        </p:tgtEl>
                                        <p:attrNameLst>
                                          <p:attrName>style.visibility</p:attrName>
                                        </p:attrNameLst>
                                      </p:cBhvr>
                                      <p:to>
                                        <p:strVal val="visible"/>
                                      </p:to>
                                    </p:set>
                                    <p:animEffect transition="in" filter="fade">
                                      <p:cBhvr>
                                        <p:cTn id="34" dur="1000"/>
                                        <p:tgtEl>
                                          <p:spTgt spid="9">
                                            <p:txEl>
                                              <p:pRg st="1" end="1"/>
                                            </p:txEl>
                                          </p:spTgt>
                                        </p:tgtEl>
                                      </p:cBhvr>
                                    </p:animEffect>
                                    <p:anim calcmode="lin" valueType="num">
                                      <p:cBhvr>
                                        <p:cTn id="35"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9">
                                            <p:txEl>
                                              <p:pRg st="2" end="2"/>
                                            </p:txEl>
                                          </p:spTgt>
                                        </p:tgtEl>
                                        <p:attrNameLst>
                                          <p:attrName>style.visibility</p:attrName>
                                        </p:attrNameLst>
                                      </p:cBhvr>
                                      <p:to>
                                        <p:strVal val="visible"/>
                                      </p:to>
                                    </p:set>
                                    <p:animEffect transition="in" filter="fade">
                                      <p:cBhvr>
                                        <p:cTn id="41" dur="1000"/>
                                        <p:tgtEl>
                                          <p:spTgt spid="9">
                                            <p:txEl>
                                              <p:pRg st="2" end="2"/>
                                            </p:txEl>
                                          </p:spTgt>
                                        </p:tgtEl>
                                      </p:cBhvr>
                                    </p:animEffect>
                                    <p:anim calcmode="lin" valueType="num">
                                      <p:cBhvr>
                                        <p:cTn id="42"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9">
                                            <p:txEl>
                                              <p:pRg st="3" end="3"/>
                                            </p:txEl>
                                          </p:spTgt>
                                        </p:tgtEl>
                                        <p:attrNameLst>
                                          <p:attrName>style.visibility</p:attrName>
                                        </p:attrNameLst>
                                      </p:cBhvr>
                                      <p:to>
                                        <p:strVal val="visible"/>
                                      </p:to>
                                    </p:set>
                                    <p:animEffect transition="in" filter="fade">
                                      <p:cBhvr>
                                        <p:cTn id="48" dur="1000"/>
                                        <p:tgtEl>
                                          <p:spTgt spid="9">
                                            <p:txEl>
                                              <p:pRg st="3" end="3"/>
                                            </p:txEl>
                                          </p:spTgt>
                                        </p:tgtEl>
                                      </p:cBhvr>
                                    </p:animEffect>
                                    <p:anim calcmode="lin" valueType="num">
                                      <p:cBhvr>
                                        <p:cTn id="49"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50"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9">
                                            <p:txEl>
                                              <p:pRg st="4" end="4"/>
                                            </p:txEl>
                                          </p:spTgt>
                                        </p:tgtEl>
                                        <p:attrNameLst>
                                          <p:attrName>style.visibility</p:attrName>
                                        </p:attrNameLst>
                                      </p:cBhvr>
                                      <p:to>
                                        <p:strVal val="visible"/>
                                      </p:to>
                                    </p:set>
                                    <p:animEffect transition="in" filter="fade">
                                      <p:cBhvr>
                                        <p:cTn id="55" dur="1000"/>
                                        <p:tgtEl>
                                          <p:spTgt spid="9">
                                            <p:txEl>
                                              <p:pRg st="4" end="4"/>
                                            </p:txEl>
                                          </p:spTgt>
                                        </p:tgtEl>
                                      </p:cBhvr>
                                    </p:animEffect>
                                    <p:anim calcmode="lin" valueType="num">
                                      <p:cBhvr>
                                        <p:cTn id="56"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57"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9">
                                            <p:txEl>
                                              <p:pRg st="5" end="5"/>
                                            </p:txEl>
                                          </p:spTgt>
                                        </p:tgtEl>
                                        <p:attrNameLst>
                                          <p:attrName>style.visibility</p:attrName>
                                        </p:attrNameLst>
                                      </p:cBhvr>
                                      <p:to>
                                        <p:strVal val="visible"/>
                                      </p:to>
                                    </p:set>
                                    <p:animEffect transition="in" filter="fade">
                                      <p:cBhvr>
                                        <p:cTn id="62" dur="1000"/>
                                        <p:tgtEl>
                                          <p:spTgt spid="9">
                                            <p:txEl>
                                              <p:pRg st="5" end="5"/>
                                            </p:txEl>
                                          </p:spTgt>
                                        </p:tgtEl>
                                      </p:cBhvr>
                                    </p:animEffect>
                                    <p:anim calcmode="lin" valueType="num">
                                      <p:cBhvr>
                                        <p:cTn id="63" dur="10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64" dur="10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12" presetClass="entr" presetSubtype="2" fill="hold" grpId="0" nodeType="clickEffect">
                                  <p:stCondLst>
                                    <p:cond delay="0"/>
                                  </p:stCondLst>
                                  <p:childTnLst>
                                    <p:set>
                                      <p:cBhvr>
                                        <p:cTn id="68" dur="1" fill="hold">
                                          <p:stCondLst>
                                            <p:cond delay="0"/>
                                          </p:stCondLst>
                                        </p:cTn>
                                        <p:tgtEl>
                                          <p:spTgt spid="10">
                                            <p:txEl>
                                              <p:pRg st="0" end="0"/>
                                            </p:txEl>
                                          </p:spTgt>
                                        </p:tgtEl>
                                        <p:attrNameLst>
                                          <p:attrName>style.visibility</p:attrName>
                                        </p:attrNameLst>
                                      </p:cBhvr>
                                      <p:to>
                                        <p:strVal val="visible"/>
                                      </p:to>
                                    </p:set>
                                    <p:anim calcmode="lin" valueType="num">
                                      <p:cBhvr additive="base">
                                        <p:cTn id="69" dur="500"/>
                                        <p:tgtEl>
                                          <p:spTgt spid="10">
                                            <p:txEl>
                                              <p:pRg st="0" end="0"/>
                                            </p:txEl>
                                          </p:spTgt>
                                        </p:tgtEl>
                                        <p:attrNameLst>
                                          <p:attrName>ppt_x</p:attrName>
                                        </p:attrNameLst>
                                      </p:cBhvr>
                                      <p:tavLst>
                                        <p:tav tm="0">
                                          <p:val>
                                            <p:strVal val="#ppt_x+#ppt_w*1.125000"/>
                                          </p:val>
                                        </p:tav>
                                        <p:tav tm="100000">
                                          <p:val>
                                            <p:strVal val="#ppt_x"/>
                                          </p:val>
                                        </p:tav>
                                      </p:tavLst>
                                    </p:anim>
                                    <p:animEffect transition="in" filter="wipe(left)">
                                      <p:cBhvr>
                                        <p:cTn id="70" dur="500"/>
                                        <p:tgtEl>
                                          <p:spTgt spid="10">
                                            <p:txEl>
                                              <p:pRg st="0" end="0"/>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13">
                                            <p:bg/>
                                          </p:spTgt>
                                        </p:tgtEl>
                                        <p:attrNameLst>
                                          <p:attrName>style.visibility</p:attrName>
                                        </p:attrNameLst>
                                      </p:cBhvr>
                                      <p:to>
                                        <p:strVal val="visible"/>
                                      </p:to>
                                    </p:set>
                                    <p:animEffect transition="in" filter="fade">
                                      <p:cBhvr>
                                        <p:cTn id="75" dur="1000"/>
                                        <p:tgtEl>
                                          <p:spTgt spid="13">
                                            <p:bg/>
                                          </p:spTgt>
                                        </p:tgtEl>
                                      </p:cBhvr>
                                    </p:animEffect>
                                    <p:anim calcmode="lin" valueType="num">
                                      <p:cBhvr>
                                        <p:cTn id="76" dur="1000" fill="hold"/>
                                        <p:tgtEl>
                                          <p:spTgt spid="13">
                                            <p:bg/>
                                          </p:spTgt>
                                        </p:tgtEl>
                                        <p:attrNameLst>
                                          <p:attrName>ppt_x</p:attrName>
                                        </p:attrNameLst>
                                      </p:cBhvr>
                                      <p:tavLst>
                                        <p:tav tm="0">
                                          <p:val>
                                            <p:strVal val="#ppt_x"/>
                                          </p:val>
                                        </p:tav>
                                        <p:tav tm="100000">
                                          <p:val>
                                            <p:strVal val="#ppt_x"/>
                                          </p:val>
                                        </p:tav>
                                      </p:tavLst>
                                    </p:anim>
                                    <p:anim calcmode="lin" valueType="num">
                                      <p:cBhvr>
                                        <p:cTn id="77" dur="1000" fill="hold"/>
                                        <p:tgtEl>
                                          <p:spTgt spid="13">
                                            <p:bg/>
                                          </p:spTgt>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grpId="0" nodeType="clickEffect">
                                  <p:stCondLst>
                                    <p:cond delay="0"/>
                                  </p:stCondLst>
                                  <p:childTnLst>
                                    <p:set>
                                      <p:cBhvr>
                                        <p:cTn id="81" dur="1" fill="hold">
                                          <p:stCondLst>
                                            <p:cond delay="0"/>
                                          </p:stCondLst>
                                        </p:cTn>
                                        <p:tgtEl>
                                          <p:spTgt spid="13">
                                            <p:txEl>
                                              <p:pRg st="0" end="0"/>
                                            </p:txEl>
                                          </p:spTgt>
                                        </p:tgtEl>
                                        <p:attrNameLst>
                                          <p:attrName>style.visibility</p:attrName>
                                        </p:attrNameLst>
                                      </p:cBhvr>
                                      <p:to>
                                        <p:strVal val="visible"/>
                                      </p:to>
                                    </p:set>
                                    <p:animEffect transition="in" filter="fade">
                                      <p:cBhvr>
                                        <p:cTn id="82" dur="1000"/>
                                        <p:tgtEl>
                                          <p:spTgt spid="13">
                                            <p:txEl>
                                              <p:pRg st="0" end="0"/>
                                            </p:txEl>
                                          </p:spTgt>
                                        </p:tgtEl>
                                      </p:cBhvr>
                                    </p:animEffect>
                                    <p:anim calcmode="lin" valueType="num">
                                      <p:cBhvr>
                                        <p:cTn id="83"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84"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grpId="0" nodeType="clickEffect">
                                  <p:stCondLst>
                                    <p:cond delay="0"/>
                                  </p:stCondLst>
                                  <p:childTnLst>
                                    <p:set>
                                      <p:cBhvr>
                                        <p:cTn id="88" dur="1" fill="hold">
                                          <p:stCondLst>
                                            <p:cond delay="0"/>
                                          </p:stCondLst>
                                        </p:cTn>
                                        <p:tgtEl>
                                          <p:spTgt spid="13">
                                            <p:txEl>
                                              <p:pRg st="1" end="1"/>
                                            </p:txEl>
                                          </p:spTgt>
                                        </p:tgtEl>
                                        <p:attrNameLst>
                                          <p:attrName>style.visibility</p:attrName>
                                        </p:attrNameLst>
                                      </p:cBhvr>
                                      <p:to>
                                        <p:strVal val="visible"/>
                                      </p:to>
                                    </p:set>
                                    <p:animEffect transition="in" filter="fade">
                                      <p:cBhvr>
                                        <p:cTn id="89" dur="1000"/>
                                        <p:tgtEl>
                                          <p:spTgt spid="13">
                                            <p:txEl>
                                              <p:pRg st="1" end="1"/>
                                            </p:txEl>
                                          </p:spTgt>
                                        </p:tgtEl>
                                      </p:cBhvr>
                                    </p:animEffect>
                                    <p:anim calcmode="lin" valueType="num">
                                      <p:cBhvr>
                                        <p:cTn id="90"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2" presetClass="entr" presetSubtype="0" fill="hold" grpId="0" nodeType="clickEffect">
                                  <p:stCondLst>
                                    <p:cond delay="0"/>
                                  </p:stCondLst>
                                  <p:childTnLst>
                                    <p:set>
                                      <p:cBhvr>
                                        <p:cTn id="95" dur="1" fill="hold">
                                          <p:stCondLst>
                                            <p:cond delay="0"/>
                                          </p:stCondLst>
                                        </p:cTn>
                                        <p:tgtEl>
                                          <p:spTgt spid="13">
                                            <p:txEl>
                                              <p:pRg st="2" end="2"/>
                                            </p:txEl>
                                          </p:spTgt>
                                        </p:tgtEl>
                                        <p:attrNameLst>
                                          <p:attrName>style.visibility</p:attrName>
                                        </p:attrNameLst>
                                      </p:cBhvr>
                                      <p:to>
                                        <p:strVal val="visible"/>
                                      </p:to>
                                    </p:set>
                                    <p:animEffect transition="in" filter="fade">
                                      <p:cBhvr>
                                        <p:cTn id="96" dur="1000"/>
                                        <p:tgtEl>
                                          <p:spTgt spid="13">
                                            <p:txEl>
                                              <p:pRg st="2" end="2"/>
                                            </p:txEl>
                                          </p:spTgt>
                                        </p:tgtEl>
                                      </p:cBhvr>
                                    </p:animEffect>
                                    <p:anim calcmode="lin" valueType="num">
                                      <p:cBhvr>
                                        <p:cTn id="97"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98"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42" presetClass="entr" presetSubtype="0" fill="hold" grpId="0" nodeType="clickEffect">
                                  <p:stCondLst>
                                    <p:cond delay="0"/>
                                  </p:stCondLst>
                                  <p:childTnLst>
                                    <p:set>
                                      <p:cBhvr>
                                        <p:cTn id="102" dur="1" fill="hold">
                                          <p:stCondLst>
                                            <p:cond delay="0"/>
                                          </p:stCondLst>
                                        </p:cTn>
                                        <p:tgtEl>
                                          <p:spTgt spid="13">
                                            <p:txEl>
                                              <p:pRg st="3" end="3"/>
                                            </p:txEl>
                                          </p:spTgt>
                                        </p:tgtEl>
                                        <p:attrNameLst>
                                          <p:attrName>style.visibility</p:attrName>
                                        </p:attrNameLst>
                                      </p:cBhvr>
                                      <p:to>
                                        <p:strVal val="visible"/>
                                      </p:to>
                                    </p:set>
                                    <p:animEffect transition="in" filter="fade">
                                      <p:cBhvr>
                                        <p:cTn id="103" dur="1000"/>
                                        <p:tgtEl>
                                          <p:spTgt spid="13">
                                            <p:txEl>
                                              <p:pRg st="3" end="3"/>
                                            </p:txEl>
                                          </p:spTgt>
                                        </p:tgtEl>
                                      </p:cBhvr>
                                    </p:animEffect>
                                    <p:anim calcmode="lin" valueType="num">
                                      <p:cBhvr>
                                        <p:cTn id="10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10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42" presetClass="entr" presetSubtype="0" fill="hold" grpId="0" nodeType="clickEffect">
                                  <p:stCondLst>
                                    <p:cond delay="0"/>
                                  </p:stCondLst>
                                  <p:childTnLst>
                                    <p:set>
                                      <p:cBhvr>
                                        <p:cTn id="109" dur="1" fill="hold">
                                          <p:stCondLst>
                                            <p:cond delay="0"/>
                                          </p:stCondLst>
                                        </p:cTn>
                                        <p:tgtEl>
                                          <p:spTgt spid="13">
                                            <p:txEl>
                                              <p:pRg st="4" end="4"/>
                                            </p:txEl>
                                          </p:spTgt>
                                        </p:tgtEl>
                                        <p:attrNameLst>
                                          <p:attrName>style.visibility</p:attrName>
                                        </p:attrNameLst>
                                      </p:cBhvr>
                                      <p:to>
                                        <p:strVal val="visible"/>
                                      </p:to>
                                    </p:set>
                                    <p:animEffect transition="in" filter="fade">
                                      <p:cBhvr>
                                        <p:cTn id="110" dur="1000"/>
                                        <p:tgtEl>
                                          <p:spTgt spid="13">
                                            <p:txEl>
                                              <p:pRg st="4" end="4"/>
                                            </p:txEl>
                                          </p:spTgt>
                                        </p:tgtEl>
                                      </p:cBhvr>
                                    </p:animEffect>
                                    <p:anim calcmode="lin" valueType="num">
                                      <p:cBhvr>
                                        <p:cTn id="111"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112"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build="p"/>
      <p:bldP spid="9" grpId="0" build="p" animBg="1"/>
      <p:bldP spid="10" grpId="0" build="p"/>
      <p:bldP spid="13"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Special Opportunities</a:t>
            </a:r>
          </a:p>
        </p:txBody>
      </p:sp>
      <p:pic>
        <p:nvPicPr>
          <p:cNvPr id="5" name="Content Placeholder 4">
            <a:extLst>
              <a:ext uri="{FF2B5EF4-FFF2-40B4-BE49-F238E27FC236}">
                <a16:creationId xmlns:a16="http://schemas.microsoft.com/office/drawing/2014/main" id="{5E475B15-7765-7D44-9552-8497FC63329E}"/>
              </a:ext>
            </a:extLst>
          </p:cNvPr>
          <p:cNvPicPr>
            <a:picLocks noGrp="1" noChangeAspect="1"/>
          </p:cNvPicPr>
          <p:nvPr>
            <p:ph idx="1"/>
          </p:nvPr>
        </p:nvPicPr>
        <p:blipFill>
          <a:blip r:embed="rId3"/>
          <a:stretch>
            <a:fillRect/>
          </a:stretch>
        </p:blipFill>
        <p:spPr>
          <a:xfrm>
            <a:off x="1153884" y="1636836"/>
            <a:ext cx="3538986" cy="3442468"/>
          </a:xfrm>
          <a:effectLst>
            <a:outerShdw blurRad="50800" dist="38100" dir="10800000" algn="r" rotWithShape="0">
              <a:prstClr val="black">
                <a:alpha val="40000"/>
              </a:prstClr>
            </a:outerShdw>
          </a:effectLst>
        </p:spPr>
      </p:pic>
      <p:pic>
        <p:nvPicPr>
          <p:cNvPr id="7" name="Picture 6">
            <a:extLst>
              <a:ext uri="{FF2B5EF4-FFF2-40B4-BE49-F238E27FC236}">
                <a16:creationId xmlns:a16="http://schemas.microsoft.com/office/drawing/2014/main" id="{0A12151B-2A1E-3B41-9BEE-28D4FB80D634}"/>
              </a:ext>
            </a:extLst>
          </p:cNvPr>
          <p:cNvPicPr>
            <a:picLocks noChangeAspect="1"/>
          </p:cNvPicPr>
          <p:nvPr/>
        </p:nvPicPr>
        <p:blipFill>
          <a:blip r:embed="rId4"/>
          <a:stretch>
            <a:fillRect/>
          </a:stretch>
        </p:blipFill>
        <p:spPr>
          <a:xfrm>
            <a:off x="7433219" y="3563036"/>
            <a:ext cx="4029440" cy="1966913"/>
          </a:xfrm>
          <a:prstGeom prst="rect">
            <a:avLst/>
          </a:prstGeom>
          <a:effectLst>
            <a:outerShdw blurRad="50800" dist="38100" algn="l" rotWithShape="0">
              <a:prstClr val="black">
                <a:alpha val="40000"/>
              </a:prstClr>
            </a:outerShdw>
          </a:effectLst>
        </p:spPr>
      </p:pic>
      <p:pic>
        <p:nvPicPr>
          <p:cNvPr id="9" name="Picture 8">
            <a:extLst>
              <a:ext uri="{FF2B5EF4-FFF2-40B4-BE49-F238E27FC236}">
                <a16:creationId xmlns:a16="http://schemas.microsoft.com/office/drawing/2014/main" id="{406EA5EA-D71E-2F4A-B636-4848F7FFDF48}"/>
              </a:ext>
            </a:extLst>
          </p:cNvPr>
          <p:cNvPicPr>
            <a:picLocks noChangeAspect="1"/>
          </p:cNvPicPr>
          <p:nvPr/>
        </p:nvPicPr>
        <p:blipFill>
          <a:blip r:embed="rId5"/>
          <a:stretch>
            <a:fillRect/>
          </a:stretch>
        </p:blipFill>
        <p:spPr>
          <a:xfrm>
            <a:off x="4551629" y="1455493"/>
            <a:ext cx="3730283" cy="2238170"/>
          </a:xfrm>
          <a:prstGeom prst="rect">
            <a:avLst/>
          </a:prstGeom>
          <a:effectLst>
            <a:outerShdw blurRad="50800" dist="38100" dir="10800000" algn="r" rotWithShape="0">
              <a:prstClr val="black">
                <a:alpha val="40000"/>
              </a:prstClr>
            </a:outerShdw>
          </a:effectLst>
        </p:spPr>
      </p:pic>
      <p:sp>
        <p:nvSpPr>
          <p:cNvPr id="10" name="TextBox 9">
            <a:extLst>
              <a:ext uri="{FF2B5EF4-FFF2-40B4-BE49-F238E27FC236}">
                <a16:creationId xmlns:a16="http://schemas.microsoft.com/office/drawing/2014/main" id="{34C7B995-942E-3F46-97B4-FE2C2337526A}"/>
              </a:ext>
            </a:extLst>
          </p:cNvPr>
          <p:cNvSpPr txBox="1"/>
          <p:nvPr/>
        </p:nvSpPr>
        <p:spPr>
          <a:xfrm>
            <a:off x="1153884" y="5084205"/>
            <a:ext cx="3538986" cy="523220"/>
          </a:xfrm>
          <a:prstGeom prst="rect">
            <a:avLst/>
          </a:prstGeom>
          <a:noFill/>
        </p:spPr>
        <p:txBody>
          <a:bodyPr wrap="square" rtlCol="0">
            <a:spAutoFit/>
          </a:bodyPr>
          <a:lstStyle/>
          <a:p>
            <a:r>
              <a:rPr lang="en-US" sz="2800" dirty="0"/>
              <a:t>Distressed Properties</a:t>
            </a:r>
          </a:p>
        </p:txBody>
      </p:sp>
      <p:sp>
        <p:nvSpPr>
          <p:cNvPr id="11" name="TextBox 10">
            <a:extLst>
              <a:ext uri="{FF2B5EF4-FFF2-40B4-BE49-F238E27FC236}">
                <a16:creationId xmlns:a16="http://schemas.microsoft.com/office/drawing/2014/main" id="{F923A1C9-FAA7-304D-BE4E-B632EA117E93}"/>
              </a:ext>
            </a:extLst>
          </p:cNvPr>
          <p:cNvSpPr txBox="1"/>
          <p:nvPr/>
        </p:nvSpPr>
        <p:spPr>
          <a:xfrm>
            <a:off x="8349341" y="2220694"/>
            <a:ext cx="2122697" cy="523220"/>
          </a:xfrm>
          <a:prstGeom prst="rect">
            <a:avLst/>
          </a:prstGeom>
          <a:noFill/>
        </p:spPr>
        <p:txBody>
          <a:bodyPr wrap="none" rtlCol="0">
            <a:spAutoFit/>
          </a:bodyPr>
          <a:lstStyle/>
          <a:p>
            <a:r>
              <a:rPr lang="en-US" sz="2800" dirty="0"/>
              <a:t>Open Houses</a:t>
            </a:r>
          </a:p>
        </p:txBody>
      </p:sp>
      <p:sp>
        <p:nvSpPr>
          <p:cNvPr id="12" name="TextBox 11">
            <a:extLst>
              <a:ext uri="{FF2B5EF4-FFF2-40B4-BE49-F238E27FC236}">
                <a16:creationId xmlns:a16="http://schemas.microsoft.com/office/drawing/2014/main" id="{CBDE07D3-87F5-DF4E-949D-920A9A9506D3}"/>
              </a:ext>
            </a:extLst>
          </p:cNvPr>
          <p:cNvSpPr txBox="1"/>
          <p:nvPr/>
        </p:nvSpPr>
        <p:spPr>
          <a:xfrm>
            <a:off x="5329113" y="4134752"/>
            <a:ext cx="2057743" cy="954107"/>
          </a:xfrm>
          <a:prstGeom prst="rect">
            <a:avLst/>
          </a:prstGeom>
          <a:noFill/>
        </p:spPr>
        <p:txBody>
          <a:bodyPr wrap="none" rtlCol="0">
            <a:spAutoFit/>
          </a:bodyPr>
          <a:lstStyle/>
          <a:p>
            <a:r>
              <a:rPr lang="en-US" sz="2800" dirty="0"/>
              <a:t>New </a:t>
            </a:r>
          </a:p>
          <a:p>
            <a:r>
              <a:rPr lang="en-US" sz="2800" dirty="0"/>
              <a:t>Construction</a:t>
            </a:r>
          </a:p>
        </p:txBody>
      </p:sp>
      <p:sp>
        <p:nvSpPr>
          <p:cNvPr id="14" name="Rectangle 13">
            <a:extLst>
              <a:ext uri="{FF2B5EF4-FFF2-40B4-BE49-F238E27FC236}">
                <a16:creationId xmlns:a16="http://schemas.microsoft.com/office/drawing/2014/main" id="{94674098-9593-1247-80D8-AAA02F9F29CB}"/>
              </a:ext>
            </a:extLst>
          </p:cNvPr>
          <p:cNvSpPr/>
          <p:nvPr/>
        </p:nvSpPr>
        <p:spPr>
          <a:xfrm>
            <a:off x="2931993" y="5759611"/>
            <a:ext cx="6328014" cy="707886"/>
          </a:xfrm>
          <a:prstGeom prst="rect">
            <a:avLst/>
          </a:prstGeom>
          <a:noFill/>
        </p:spPr>
        <p:txBody>
          <a:bodyPr wrap="none" lIns="91440" tIns="45720" rIns="91440" bIns="45720">
            <a:spAutoFit/>
          </a:bodyPr>
          <a:lstStyle/>
          <a:p>
            <a:pPr algn="ctr"/>
            <a:r>
              <a:rPr lang="en-US" sz="4000" b="0" cap="none" spc="0" dirty="0">
                <a:ln w="0"/>
                <a:solidFill>
                  <a:schemeClr val="tx1"/>
                </a:solidFill>
                <a:effectLst>
                  <a:outerShdw blurRad="38100" dist="19050" dir="2700000" algn="tl" rotWithShape="0">
                    <a:schemeClr val="dk1">
                      <a:alpha val="40000"/>
                    </a:schemeClr>
                  </a:outerShdw>
                </a:effectLst>
              </a:rPr>
              <a:t>You Still Need Representation</a:t>
            </a:r>
          </a:p>
        </p:txBody>
      </p:sp>
    </p:spTree>
    <p:extLst>
      <p:ext uri="{BB962C8B-B14F-4D97-AF65-F5344CB8AC3E}">
        <p14:creationId xmlns:p14="http://schemas.microsoft.com/office/powerpoint/2010/main" val="3651381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2"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p:tgtEl>
                                          <p:spTgt spid="11"/>
                                        </p:tgtEl>
                                        <p:attrNameLst>
                                          <p:attrName>ppt_x</p:attrName>
                                        </p:attrNameLst>
                                      </p:cBhvr>
                                      <p:tavLst>
                                        <p:tav tm="0">
                                          <p:val>
                                            <p:strVal val="#ppt_x+#ppt_w*1.125000"/>
                                          </p:val>
                                        </p:tav>
                                        <p:tav tm="100000">
                                          <p:val>
                                            <p:strVal val="#ppt_x"/>
                                          </p:val>
                                        </p:tav>
                                      </p:tavLst>
                                    </p:anim>
                                    <p:animEffect transition="in" filter="wipe(left)">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8"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p:tgtEl>
                                          <p:spTgt spid="10"/>
                                        </p:tgtEl>
                                        <p:attrNameLst>
                                          <p:attrName>ppt_x</p:attrName>
                                        </p:attrNameLst>
                                      </p:cBhvr>
                                      <p:tavLst>
                                        <p:tav tm="0">
                                          <p:val>
                                            <p:strVal val="#ppt_x-#ppt_w*1.125000"/>
                                          </p:val>
                                        </p:tav>
                                        <p:tav tm="100000">
                                          <p:val>
                                            <p:strVal val="#ppt_x"/>
                                          </p:val>
                                        </p:tav>
                                      </p:tavLst>
                                    </p:anim>
                                    <p:animEffect transition="in" filter="wipe(right)">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12" presetClass="entr" presetSubtype="4"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p:tgtEl>
                                          <p:spTgt spid="12"/>
                                        </p:tgtEl>
                                        <p:attrNameLst>
                                          <p:attrName>ppt_y</p:attrName>
                                        </p:attrNameLst>
                                      </p:cBhvr>
                                      <p:tavLst>
                                        <p:tav tm="0">
                                          <p:val>
                                            <p:strVal val="#ppt_y+#ppt_h*1.125000"/>
                                          </p:val>
                                        </p:tav>
                                        <p:tav tm="100000">
                                          <p:val>
                                            <p:strVal val="#ppt_y"/>
                                          </p:val>
                                        </p:tav>
                                      </p:tavLst>
                                    </p:anim>
                                    <p:animEffect transition="in" filter="wipe(up)">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500" fill="hold"/>
                                        <p:tgtEl>
                                          <p:spTgt spid="14"/>
                                        </p:tgtEl>
                                        <p:attrNameLst>
                                          <p:attrName>ppt_w</p:attrName>
                                        </p:attrNameLst>
                                      </p:cBhvr>
                                      <p:tavLst>
                                        <p:tav tm="0">
                                          <p:val>
                                            <p:fltVal val="0"/>
                                          </p:val>
                                        </p:tav>
                                        <p:tav tm="100000">
                                          <p:val>
                                            <p:strVal val="#ppt_w"/>
                                          </p:val>
                                        </p:tav>
                                      </p:tavLst>
                                    </p:anim>
                                    <p:anim calcmode="lin" valueType="num">
                                      <p:cBhvr>
                                        <p:cTn id="48" dur="500" fill="hold"/>
                                        <p:tgtEl>
                                          <p:spTgt spid="14"/>
                                        </p:tgtEl>
                                        <p:attrNameLst>
                                          <p:attrName>ppt_h</p:attrName>
                                        </p:attrNameLst>
                                      </p:cBhvr>
                                      <p:tavLst>
                                        <p:tav tm="0">
                                          <p:val>
                                            <p:fltVal val="0"/>
                                          </p:val>
                                        </p:tav>
                                        <p:tav tm="100000">
                                          <p:val>
                                            <p:strVal val="#ppt_h"/>
                                          </p:val>
                                        </p:tav>
                                      </p:tavLst>
                                    </p:anim>
                                    <p:animEffect transition="in" filter="fade">
                                      <p:cBhvr>
                                        <p:cTn id="4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1" grpId="0"/>
      <p:bldP spid="12"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DA58D991-8CFA-9042-855E-D9C0C7A6BB88}"/>
              </a:ext>
            </a:extLst>
          </p:cNvPr>
          <p:cNvPicPr>
            <a:picLocks noGrp="1" noChangeAspect="1"/>
          </p:cNvPicPr>
          <p:nvPr>
            <p:ph type="pic" idx="1"/>
          </p:nvPr>
        </p:nvPicPr>
        <p:blipFill>
          <a:blip r:embed="rId3"/>
          <a:stretch>
            <a:fillRect/>
          </a:stretch>
        </p:blipFill>
        <p:spPr>
          <a:xfrm>
            <a:off x="0" y="0"/>
            <a:ext cx="12192000" cy="6111305"/>
          </a:xfrm>
        </p:spPr>
      </p:pic>
      <p:sp>
        <p:nvSpPr>
          <p:cNvPr id="4" name="Title 3">
            <a:extLst>
              <a:ext uri="{FF2B5EF4-FFF2-40B4-BE49-F238E27FC236}">
                <a16:creationId xmlns:a16="http://schemas.microsoft.com/office/drawing/2014/main" id="{C7EAE60A-8EC1-A447-B5B9-7753790B5F18}"/>
              </a:ext>
            </a:extLst>
          </p:cNvPr>
          <p:cNvSpPr>
            <a:spLocks noGrp="1"/>
          </p:cNvSpPr>
          <p:nvPr>
            <p:ph type="title"/>
          </p:nvPr>
        </p:nvSpPr>
        <p:spPr/>
        <p:txBody>
          <a:bodyPr>
            <a:normAutofit/>
          </a:bodyPr>
          <a:lstStyle/>
          <a:p>
            <a:r>
              <a:rPr lang="en-US" sz="4400" b="1" dirty="0">
                <a:solidFill>
                  <a:schemeClr val="bg1"/>
                </a:solidFill>
              </a:rPr>
              <a:t>Let’s Start Looking !!</a:t>
            </a:r>
          </a:p>
        </p:txBody>
      </p:sp>
      <p:sp>
        <p:nvSpPr>
          <p:cNvPr id="6" name="Text Placeholder 5">
            <a:extLst>
              <a:ext uri="{FF2B5EF4-FFF2-40B4-BE49-F238E27FC236}">
                <a16:creationId xmlns:a16="http://schemas.microsoft.com/office/drawing/2014/main" id="{A2EDB1D8-AA0A-F947-B2DC-C686C2F6C5E1}"/>
              </a:ext>
            </a:extLst>
          </p:cNvPr>
          <p:cNvSpPr>
            <a:spLocks noGrp="1"/>
          </p:cNvSpPr>
          <p:nvPr>
            <p:ph type="body" sz="half" idx="2"/>
          </p:nvPr>
        </p:nvSpPr>
        <p:spPr>
          <a:xfrm>
            <a:off x="839787" y="1447800"/>
            <a:ext cx="3932237" cy="3811588"/>
          </a:xfrm>
        </p:spPr>
        <p:txBody>
          <a:bodyPr anchor="ctr">
            <a:normAutofit/>
          </a:bodyPr>
          <a:lstStyle/>
          <a:p>
            <a:r>
              <a:rPr lang="en-US" sz="3200" dirty="0">
                <a:solidFill>
                  <a:schemeClr val="bg1"/>
                </a:solidFill>
              </a:rPr>
              <a:t>What are your primary needs and what are your wants?</a:t>
            </a:r>
          </a:p>
        </p:txBody>
      </p:sp>
    </p:spTree>
    <p:extLst>
      <p:ext uri="{BB962C8B-B14F-4D97-AF65-F5344CB8AC3E}">
        <p14:creationId xmlns:p14="http://schemas.microsoft.com/office/powerpoint/2010/main" val="3568583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42" fill="hold" grpId="0"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barn(outHorizontal)">
                                      <p:cBhvr>
                                        <p:cTn id="14"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949778FB-D5B4-F546-8698-B206896BD166}"/>
              </a:ext>
            </a:extLst>
          </p:cNvPr>
          <p:cNvPicPr>
            <a:picLocks noGrp="1" noChangeAspect="1"/>
          </p:cNvPicPr>
          <p:nvPr>
            <p:ph type="pic" idx="1"/>
          </p:nvPr>
        </p:nvPicPr>
        <p:blipFill>
          <a:blip r:embed="rId3"/>
          <a:stretch>
            <a:fillRect/>
          </a:stretch>
        </p:blipFill>
        <p:spPr>
          <a:xfrm>
            <a:off x="682413" y="2133601"/>
            <a:ext cx="5706403" cy="2612570"/>
          </a:xfrm>
        </p:spPr>
      </p:pic>
      <p:sp>
        <p:nvSpPr>
          <p:cNvPr id="2" name="Title 1">
            <a:extLst>
              <a:ext uri="{FF2B5EF4-FFF2-40B4-BE49-F238E27FC236}">
                <a16:creationId xmlns:a16="http://schemas.microsoft.com/office/drawing/2014/main" id="{8BED2E93-B1DA-2C46-A0F1-A1303099CD0D}"/>
              </a:ext>
            </a:extLst>
          </p:cNvPr>
          <p:cNvSpPr>
            <a:spLocks noGrp="1"/>
          </p:cNvSpPr>
          <p:nvPr>
            <p:ph type="title"/>
          </p:nvPr>
        </p:nvSpPr>
        <p:spPr>
          <a:xfrm>
            <a:off x="7020454" y="524133"/>
            <a:ext cx="4541837" cy="949067"/>
          </a:xfrm>
        </p:spPr>
        <p:txBody>
          <a:bodyPr>
            <a:normAutofit/>
          </a:bodyPr>
          <a:lstStyle/>
          <a:p>
            <a:r>
              <a:rPr lang="en-US" sz="4400" b="1" dirty="0"/>
              <a:t>Writing the Offer</a:t>
            </a:r>
          </a:p>
        </p:txBody>
      </p:sp>
      <p:sp>
        <p:nvSpPr>
          <p:cNvPr id="4" name="Text Placeholder 3">
            <a:extLst>
              <a:ext uri="{FF2B5EF4-FFF2-40B4-BE49-F238E27FC236}">
                <a16:creationId xmlns:a16="http://schemas.microsoft.com/office/drawing/2014/main" id="{73CA225D-8E5C-934E-A8AA-A0D0588ADD88}"/>
              </a:ext>
            </a:extLst>
          </p:cNvPr>
          <p:cNvSpPr>
            <a:spLocks noGrp="1"/>
          </p:cNvSpPr>
          <p:nvPr>
            <p:ph type="body" sz="half" idx="2"/>
          </p:nvPr>
        </p:nvSpPr>
        <p:spPr>
          <a:xfrm>
            <a:off x="7020454" y="1710267"/>
            <a:ext cx="4541837" cy="4225654"/>
          </a:xfrm>
        </p:spPr>
        <p:txBody>
          <a:bodyPr>
            <a:normAutofit lnSpcReduction="10000"/>
          </a:bodyPr>
          <a:lstStyle/>
          <a:p>
            <a:r>
              <a:rPr lang="en-US" sz="2800" dirty="0"/>
              <a:t>When we have found the right home, I will write the offer and ensure that all the paperwork is complete.</a:t>
            </a:r>
          </a:p>
          <a:p>
            <a:endParaRPr lang="en-US" sz="1000" dirty="0"/>
          </a:p>
          <a:p>
            <a:r>
              <a:rPr lang="en-US" sz="2800" dirty="0"/>
              <a:t>I would like to review the Purchase and Sale Agreement (PASA) together.  This is the form that we will use to convey the details of our offer to the Seller(s).</a:t>
            </a:r>
          </a:p>
        </p:txBody>
      </p:sp>
    </p:spTree>
    <p:extLst>
      <p:ext uri="{BB962C8B-B14F-4D97-AF65-F5344CB8AC3E}">
        <p14:creationId xmlns:p14="http://schemas.microsoft.com/office/powerpoint/2010/main" val="2700757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strVal val="#ppt_w*0.70"/>
                                          </p:val>
                                        </p:tav>
                                        <p:tav tm="100000">
                                          <p:val>
                                            <p:strVal val="#ppt_w"/>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animEffect transition="in" filter="fade">
                                      <p:cBhvr>
                                        <p:cTn id="14" dur="1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1000"/>
                                        <p:tgtEl>
                                          <p:spTgt spid="4">
                                            <p:txEl>
                                              <p:pRg st="0" end="0"/>
                                            </p:txEl>
                                          </p:spTgt>
                                        </p:tgtEl>
                                      </p:cBhvr>
                                    </p:animEffect>
                                    <p:anim calcmode="lin" valueType="num">
                                      <p:cBhvr>
                                        <p:cTn id="20"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Effect transition="in" filter="fade">
                                      <p:cBhvr>
                                        <p:cTn id="26" dur="1000"/>
                                        <p:tgtEl>
                                          <p:spTgt spid="4">
                                            <p:txEl>
                                              <p:pRg st="2" end="2"/>
                                            </p:txEl>
                                          </p:spTgt>
                                        </p:tgtEl>
                                      </p:cBhvr>
                                    </p:animEffect>
                                    <p:anim calcmode="lin" valueType="num">
                                      <p:cBhvr>
                                        <p:cTn id="27"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001EBF9-4A47-6842-B557-626E72D7047C}"/>
              </a:ext>
            </a:extLst>
          </p:cNvPr>
          <p:cNvPicPr>
            <a:picLocks noGrp="1" noChangeAspect="1"/>
          </p:cNvPicPr>
          <p:nvPr>
            <p:ph type="pic" idx="1"/>
          </p:nvPr>
        </p:nvPicPr>
        <p:blipFill rotWithShape="1">
          <a:blip r:embed="rId3">
            <a:alphaModFix amt="20000"/>
          </a:blip>
          <a:srcRect l="-575" t="206" r="509" b="-163"/>
          <a:stretch/>
        </p:blipFill>
        <p:spPr>
          <a:xfrm>
            <a:off x="0" y="-17361"/>
            <a:ext cx="12192000" cy="6085652"/>
          </a:xfrm>
        </p:spPr>
      </p:pic>
      <p:sp>
        <p:nvSpPr>
          <p:cNvPr id="2" name="Title 1">
            <a:extLst>
              <a:ext uri="{FF2B5EF4-FFF2-40B4-BE49-F238E27FC236}">
                <a16:creationId xmlns:a16="http://schemas.microsoft.com/office/drawing/2014/main" id="{F7F96524-AB18-A048-ACF5-F30620BD18BA}"/>
              </a:ext>
            </a:extLst>
          </p:cNvPr>
          <p:cNvSpPr>
            <a:spLocks noGrp="1"/>
          </p:cNvSpPr>
          <p:nvPr>
            <p:ph type="title"/>
          </p:nvPr>
        </p:nvSpPr>
        <p:spPr>
          <a:xfrm>
            <a:off x="1291829" y="1801091"/>
            <a:ext cx="3932237" cy="1600200"/>
          </a:xfrm>
        </p:spPr>
        <p:txBody>
          <a:bodyPr anchor="ctr">
            <a:normAutofit/>
          </a:bodyPr>
          <a:lstStyle/>
          <a:p>
            <a:r>
              <a:rPr lang="en-US" sz="4400" dirty="0"/>
              <a:t>7 Key Elements of Your Offer</a:t>
            </a:r>
          </a:p>
        </p:txBody>
      </p:sp>
      <p:sp>
        <p:nvSpPr>
          <p:cNvPr id="4" name="Text Placeholder 3">
            <a:extLst>
              <a:ext uri="{FF2B5EF4-FFF2-40B4-BE49-F238E27FC236}">
                <a16:creationId xmlns:a16="http://schemas.microsoft.com/office/drawing/2014/main" id="{93C9C3C4-5D29-484B-B588-2F68B5F08E17}"/>
              </a:ext>
            </a:extLst>
          </p:cNvPr>
          <p:cNvSpPr>
            <a:spLocks noGrp="1"/>
          </p:cNvSpPr>
          <p:nvPr>
            <p:ph type="body" sz="half" idx="2"/>
          </p:nvPr>
        </p:nvSpPr>
        <p:spPr>
          <a:xfrm>
            <a:off x="6515894" y="831272"/>
            <a:ext cx="4179815" cy="5043055"/>
          </a:xfrm>
        </p:spPr>
        <p:txBody>
          <a:bodyPr>
            <a:noAutofit/>
          </a:bodyPr>
          <a:lstStyle/>
          <a:p>
            <a:pPr marL="457200" indent="-457200">
              <a:buFont typeface="Wingdings" pitchFamily="2" charset="2"/>
              <a:buChar char="q"/>
            </a:pPr>
            <a:r>
              <a:rPr lang="en-US" sz="2800" dirty="0"/>
              <a:t>Escrow Deposit</a:t>
            </a:r>
          </a:p>
          <a:p>
            <a:pPr marL="457200" indent="-457200">
              <a:buFont typeface="Wingdings" pitchFamily="2" charset="2"/>
              <a:buChar char="q"/>
            </a:pPr>
            <a:r>
              <a:rPr lang="en-US" sz="2800" dirty="0"/>
              <a:t>Time to Close</a:t>
            </a:r>
          </a:p>
          <a:p>
            <a:pPr marL="457200" indent="-457200">
              <a:buFont typeface="Wingdings" pitchFamily="2" charset="2"/>
              <a:buChar char="q"/>
            </a:pPr>
            <a:r>
              <a:rPr lang="en-US" sz="2800" dirty="0"/>
              <a:t>Contingencies</a:t>
            </a:r>
          </a:p>
          <a:p>
            <a:pPr marL="914400" lvl="1" indent="-457200">
              <a:buFont typeface="Wingdings" pitchFamily="2" charset="2"/>
              <a:buChar char="q"/>
            </a:pPr>
            <a:r>
              <a:rPr lang="en-US" sz="2800" dirty="0"/>
              <a:t>Inspections</a:t>
            </a:r>
          </a:p>
          <a:p>
            <a:pPr marL="914400" lvl="1" indent="-457200">
              <a:buFont typeface="Wingdings" pitchFamily="2" charset="2"/>
              <a:buChar char="q"/>
            </a:pPr>
            <a:r>
              <a:rPr lang="en-US" sz="2800" dirty="0"/>
              <a:t>Financing</a:t>
            </a:r>
          </a:p>
          <a:p>
            <a:pPr marL="914400" lvl="1" indent="-457200">
              <a:buFont typeface="Wingdings" pitchFamily="2" charset="2"/>
              <a:buChar char="q"/>
            </a:pPr>
            <a:r>
              <a:rPr lang="en-US" sz="2800" dirty="0"/>
              <a:t>Others</a:t>
            </a:r>
          </a:p>
          <a:p>
            <a:pPr marL="457200" indent="-457200">
              <a:buFont typeface="Wingdings" pitchFamily="2" charset="2"/>
              <a:buChar char="q"/>
            </a:pPr>
            <a:r>
              <a:rPr lang="en-US" sz="2800" dirty="0"/>
              <a:t>Closing Costs</a:t>
            </a:r>
          </a:p>
          <a:p>
            <a:pPr marL="457200" indent="-457200">
              <a:buFont typeface="Wingdings" pitchFamily="2" charset="2"/>
              <a:buChar char="q"/>
            </a:pPr>
            <a:r>
              <a:rPr lang="en-US" sz="2800" dirty="0"/>
              <a:t>Special Conditions</a:t>
            </a:r>
          </a:p>
          <a:p>
            <a:pPr marL="457200" indent="-457200">
              <a:buFont typeface="Wingdings" pitchFamily="2" charset="2"/>
              <a:buChar char="q"/>
            </a:pPr>
            <a:r>
              <a:rPr lang="en-US" sz="2800" dirty="0"/>
              <a:t>Personal Property</a:t>
            </a:r>
          </a:p>
          <a:p>
            <a:pPr marL="457200" indent="-457200">
              <a:buFont typeface="Wingdings" pitchFamily="2" charset="2"/>
              <a:buChar char="q"/>
            </a:pPr>
            <a:r>
              <a:rPr lang="en-US" sz="2800" dirty="0"/>
              <a:t>Price</a:t>
            </a:r>
          </a:p>
        </p:txBody>
      </p:sp>
    </p:spTree>
    <p:extLst>
      <p:ext uri="{BB962C8B-B14F-4D97-AF65-F5344CB8AC3E}">
        <p14:creationId xmlns:p14="http://schemas.microsoft.com/office/powerpoint/2010/main" val="107614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1000"/>
                                        <p:tgtEl>
                                          <p:spTgt spid="4">
                                            <p:txEl>
                                              <p:pRg st="1" end="1"/>
                                            </p:txEl>
                                          </p:spTgt>
                                        </p:tgtEl>
                                      </p:cBhvr>
                                    </p:animEffect>
                                    <p:anim calcmode="lin" valueType="num">
                                      <p:cBhvr>
                                        <p:cTn id="22"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fade">
                                      <p:cBhvr>
                                        <p:cTn id="28" dur="1000"/>
                                        <p:tgtEl>
                                          <p:spTgt spid="4">
                                            <p:txEl>
                                              <p:pRg st="2" end="2"/>
                                            </p:txEl>
                                          </p:spTgt>
                                        </p:tgtEl>
                                      </p:cBhvr>
                                    </p:animEffect>
                                    <p:anim calcmode="lin" valueType="num">
                                      <p:cBhvr>
                                        <p:cTn id="29"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2" end="2"/>
                                            </p:txEl>
                                          </p:spTgt>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Effect transition="in" filter="fade">
                                      <p:cBhvr>
                                        <p:cTn id="33" dur="1000"/>
                                        <p:tgtEl>
                                          <p:spTgt spid="4">
                                            <p:txEl>
                                              <p:pRg st="3" end="3"/>
                                            </p:txEl>
                                          </p:spTgt>
                                        </p:tgtEl>
                                      </p:cBhvr>
                                    </p:animEffect>
                                    <p:anim calcmode="lin" valueType="num">
                                      <p:cBhvr>
                                        <p:cTn id="34"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3" end="3"/>
                                            </p:tx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4">
                                            <p:txEl>
                                              <p:pRg st="4" end="4"/>
                                            </p:txEl>
                                          </p:spTgt>
                                        </p:tgtEl>
                                        <p:attrNameLst>
                                          <p:attrName>style.visibility</p:attrName>
                                        </p:attrNameLst>
                                      </p:cBhvr>
                                      <p:to>
                                        <p:strVal val="visible"/>
                                      </p:to>
                                    </p:set>
                                    <p:animEffect transition="in" filter="fade">
                                      <p:cBhvr>
                                        <p:cTn id="38" dur="1000"/>
                                        <p:tgtEl>
                                          <p:spTgt spid="4">
                                            <p:txEl>
                                              <p:pRg st="4" end="4"/>
                                            </p:txEl>
                                          </p:spTgt>
                                        </p:tgtEl>
                                      </p:cBhvr>
                                    </p:animEffect>
                                    <p:anim calcmode="lin" valueType="num">
                                      <p:cBhvr>
                                        <p:cTn id="3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4">
                                            <p:txEl>
                                              <p:pRg st="4" end="4"/>
                                            </p:tx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
                                            <p:txEl>
                                              <p:pRg st="5" end="5"/>
                                            </p:txEl>
                                          </p:spTgt>
                                        </p:tgtEl>
                                        <p:attrNameLst>
                                          <p:attrName>style.visibility</p:attrName>
                                        </p:attrNameLst>
                                      </p:cBhvr>
                                      <p:to>
                                        <p:strVal val="visible"/>
                                      </p:to>
                                    </p:set>
                                    <p:animEffect transition="in" filter="fade">
                                      <p:cBhvr>
                                        <p:cTn id="43" dur="1000"/>
                                        <p:tgtEl>
                                          <p:spTgt spid="4">
                                            <p:txEl>
                                              <p:pRg st="5" end="5"/>
                                            </p:txEl>
                                          </p:spTgt>
                                        </p:tgtEl>
                                      </p:cBhvr>
                                    </p:animEffect>
                                    <p:anim calcmode="lin" valueType="num">
                                      <p:cBhvr>
                                        <p:cTn id="44"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5"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4">
                                            <p:txEl>
                                              <p:pRg st="6" end="6"/>
                                            </p:txEl>
                                          </p:spTgt>
                                        </p:tgtEl>
                                        <p:attrNameLst>
                                          <p:attrName>style.visibility</p:attrName>
                                        </p:attrNameLst>
                                      </p:cBhvr>
                                      <p:to>
                                        <p:strVal val="visible"/>
                                      </p:to>
                                    </p:set>
                                    <p:animEffect transition="in" filter="fade">
                                      <p:cBhvr>
                                        <p:cTn id="50" dur="1000"/>
                                        <p:tgtEl>
                                          <p:spTgt spid="4">
                                            <p:txEl>
                                              <p:pRg st="6" end="6"/>
                                            </p:txEl>
                                          </p:spTgt>
                                        </p:tgtEl>
                                      </p:cBhvr>
                                    </p:animEffect>
                                    <p:anim calcmode="lin" valueType="num">
                                      <p:cBhvr>
                                        <p:cTn id="51"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2"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4">
                                            <p:txEl>
                                              <p:pRg st="7" end="7"/>
                                            </p:txEl>
                                          </p:spTgt>
                                        </p:tgtEl>
                                        <p:attrNameLst>
                                          <p:attrName>style.visibility</p:attrName>
                                        </p:attrNameLst>
                                      </p:cBhvr>
                                      <p:to>
                                        <p:strVal val="visible"/>
                                      </p:to>
                                    </p:set>
                                    <p:animEffect transition="in" filter="fade">
                                      <p:cBhvr>
                                        <p:cTn id="57" dur="1000"/>
                                        <p:tgtEl>
                                          <p:spTgt spid="4">
                                            <p:txEl>
                                              <p:pRg st="7" end="7"/>
                                            </p:txEl>
                                          </p:spTgt>
                                        </p:tgtEl>
                                      </p:cBhvr>
                                    </p:animEffect>
                                    <p:anim calcmode="lin" valueType="num">
                                      <p:cBhvr>
                                        <p:cTn id="58"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4">
                                            <p:txEl>
                                              <p:pRg st="8" end="8"/>
                                            </p:txEl>
                                          </p:spTgt>
                                        </p:tgtEl>
                                        <p:attrNameLst>
                                          <p:attrName>style.visibility</p:attrName>
                                        </p:attrNameLst>
                                      </p:cBhvr>
                                      <p:to>
                                        <p:strVal val="visible"/>
                                      </p:to>
                                    </p:set>
                                    <p:animEffect transition="in" filter="fade">
                                      <p:cBhvr>
                                        <p:cTn id="64" dur="1000"/>
                                        <p:tgtEl>
                                          <p:spTgt spid="4">
                                            <p:txEl>
                                              <p:pRg st="8" end="8"/>
                                            </p:txEl>
                                          </p:spTgt>
                                        </p:tgtEl>
                                      </p:cBhvr>
                                    </p:animEffect>
                                    <p:anim calcmode="lin" valueType="num">
                                      <p:cBhvr>
                                        <p:cTn id="65"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66"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4">
                                            <p:txEl>
                                              <p:pRg st="9" end="9"/>
                                            </p:txEl>
                                          </p:spTgt>
                                        </p:tgtEl>
                                        <p:attrNameLst>
                                          <p:attrName>style.visibility</p:attrName>
                                        </p:attrNameLst>
                                      </p:cBhvr>
                                      <p:to>
                                        <p:strVal val="visible"/>
                                      </p:to>
                                    </p:set>
                                    <p:animEffect transition="in" filter="fade">
                                      <p:cBhvr>
                                        <p:cTn id="71" dur="1000"/>
                                        <p:tgtEl>
                                          <p:spTgt spid="4">
                                            <p:txEl>
                                              <p:pRg st="9" end="9"/>
                                            </p:txEl>
                                          </p:spTgt>
                                        </p:tgtEl>
                                      </p:cBhvr>
                                    </p:animEffect>
                                    <p:anim calcmode="lin" valueType="num">
                                      <p:cBhvr>
                                        <p:cTn id="72"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73"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72533-8BA0-2744-B7C4-BD92DD373463}"/>
              </a:ext>
            </a:extLst>
          </p:cNvPr>
          <p:cNvSpPr>
            <a:spLocks noGrp="1"/>
          </p:cNvSpPr>
          <p:nvPr>
            <p:ph type="title"/>
          </p:nvPr>
        </p:nvSpPr>
        <p:spPr>
          <a:xfrm>
            <a:off x="839787" y="279400"/>
            <a:ext cx="5205413" cy="1600200"/>
          </a:xfrm>
        </p:spPr>
        <p:txBody>
          <a:bodyPr>
            <a:noAutofit/>
          </a:bodyPr>
          <a:lstStyle/>
          <a:p>
            <a:r>
              <a:rPr lang="en-US" sz="4400" b="1" dirty="0"/>
              <a:t>Other Considerations or Contingencies</a:t>
            </a:r>
          </a:p>
        </p:txBody>
      </p:sp>
      <p:pic>
        <p:nvPicPr>
          <p:cNvPr id="6" name="Picture Placeholder 5">
            <a:extLst>
              <a:ext uri="{FF2B5EF4-FFF2-40B4-BE49-F238E27FC236}">
                <a16:creationId xmlns:a16="http://schemas.microsoft.com/office/drawing/2014/main" id="{A8A9F3B4-9938-3B4D-B271-267D7A48D30E}"/>
              </a:ext>
            </a:extLst>
          </p:cNvPr>
          <p:cNvPicPr>
            <a:picLocks noGrp="1" noChangeAspect="1"/>
          </p:cNvPicPr>
          <p:nvPr>
            <p:ph type="pic" idx="1"/>
          </p:nvPr>
        </p:nvPicPr>
        <p:blipFill>
          <a:blip r:embed="rId3"/>
          <a:srcRect l="18339" r="18339"/>
          <a:stretch>
            <a:fillRect/>
          </a:stretch>
        </p:blipFill>
        <p:spPr>
          <a:xfrm>
            <a:off x="6223000" y="584201"/>
            <a:ext cx="5132388" cy="5276850"/>
          </a:xfrm>
        </p:spPr>
      </p:pic>
      <p:sp>
        <p:nvSpPr>
          <p:cNvPr id="4" name="Text Placeholder 3">
            <a:extLst>
              <a:ext uri="{FF2B5EF4-FFF2-40B4-BE49-F238E27FC236}">
                <a16:creationId xmlns:a16="http://schemas.microsoft.com/office/drawing/2014/main" id="{624F8C92-B9CA-3C49-B11A-2D09B88785F3}"/>
              </a:ext>
            </a:extLst>
          </p:cNvPr>
          <p:cNvSpPr>
            <a:spLocks noGrp="1"/>
          </p:cNvSpPr>
          <p:nvPr>
            <p:ph type="body" sz="half" idx="2"/>
          </p:nvPr>
        </p:nvSpPr>
        <p:spPr>
          <a:xfrm>
            <a:off x="839788" y="1879600"/>
            <a:ext cx="5205412" cy="4470400"/>
          </a:xfrm>
        </p:spPr>
        <p:txBody>
          <a:bodyPr>
            <a:normAutofit lnSpcReduction="10000"/>
          </a:bodyPr>
          <a:lstStyle/>
          <a:p>
            <a:pPr marL="457200" indent="-457200">
              <a:buFont typeface="Wingdings" pitchFamily="2" charset="2"/>
              <a:buChar char="ü"/>
            </a:pPr>
            <a:r>
              <a:rPr lang="en-US" sz="2800" u="sng" dirty="0"/>
              <a:t>Appraisal</a:t>
            </a:r>
            <a:r>
              <a:rPr lang="en-US" sz="2800" dirty="0"/>
              <a:t> – Assurance to you and the lender that you are paying no more than market value.  The Lender will order Appraisal.</a:t>
            </a:r>
          </a:p>
          <a:p>
            <a:pPr marL="457200" indent="-457200">
              <a:buFont typeface="Wingdings" pitchFamily="2" charset="2"/>
              <a:buChar char="ü"/>
            </a:pPr>
            <a:r>
              <a:rPr lang="en-US" sz="2800" u="sng" dirty="0"/>
              <a:t>Survey</a:t>
            </a:r>
            <a:r>
              <a:rPr lang="en-US" sz="2800" dirty="0"/>
              <a:t> – Confirming the property boundaries and checking for encroachments or easements.</a:t>
            </a:r>
          </a:p>
          <a:p>
            <a:pPr marL="457200" indent="-457200">
              <a:buFont typeface="Wingdings" pitchFamily="2" charset="2"/>
              <a:buChar char="ü"/>
            </a:pPr>
            <a:r>
              <a:rPr lang="en-US" sz="2800" u="sng" dirty="0"/>
              <a:t>Title Insurance </a:t>
            </a:r>
            <a:r>
              <a:rPr lang="en-US" sz="2800" dirty="0"/>
              <a:t>– protecting title for you and your lender.</a:t>
            </a:r>
          </a:p>
        </p:txBody>
      </p:sp>
    </p:spTree>
    <p:extLst>
      <p:ext uri="{BB962C8B-B14F-4D97-AF65-F5344CB8AC3E}">
        <p14:creationId xmlns:p14="http://schemas.microsoft.com/office/powerpoint/2010/main" val="1528260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500"/>
                                        <p:tgtEl>
                                          <p:spTgt spid="4">
                                            <p:txEl>
                                              <p:pRg st="0" end="0"/>
                                            </p:txEl>
                                          </p:spTgt>
                                        </p:tgtEl>
                                        <p:attrNameLst>
                                          <p:attrName>ppt_x</p:attrName>
                                        </p:attrNameLst>
                                      </p:cBhvr>
                                      <p:tavLst>
                                        <p:tav tm="0">
                                          <p:val>
                                            <p:strVal val="#ppt_x-#ppt_w*1.125000"/>
                                          </p:val>
                                        </p:tav>
                                        <p:tav tm="100000">
                                          <p:val>
                                            <p:strVal val="#ppt_x"/>
                                          </p:val>
                                        </p:tav>
                                      </p:tavLst>
                                    </p:anim>
                                    <p:animEffect transition="in" filter="wipe(right)">
                                      <p:cBhvr>
                                        <p:cTn id="20" dur="500"/>
                                        <p:tgtEl>
                                          <p:spTgt spid="4">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8" fill="hold" grpId="0"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 calcmode="lin" valueType="num">
                                      <p:cBhvr additive="base">
                                        <p:cTn id="25" dur="500"/>
                                        <p:tgtEl>
                                          <p:spTgt spid="4">
                                            <p:txEl>
                                              <p:pRg st="1" end="1"/>
                                            </p:txEl>
                                          </p:spTgt>
                                        </p:tgtEl>
                                        <p:attrNameLst>
                                          <p:attrName>ppt_x</p:attrName>
                                        </p:attrNameLst>
                                      </p:cBhvr>
                                      <p:tavLst>
                                        <p:tav tm="0">
                                          <p:val>
                                            <p:strVal val="#ppt_x-#ppt_w*1.125000"/>
                                          </p:val>
                                        </p:tav>
                                        <p:tav tm="100000">
                                          <p:val>
                                            <p:strVal val="#ppt_x"/>
                                          </p:val>
                                        </p:tav>
                                      </p:tavLst>
                                    </p:anim>
                                    <p:animEffect transition="in" filter="wipe(right)">
                                      <p:cBhvr>
                                        <p:cTn id="26" dur="500"/>
                                        <p:tgtEl>
                                          <p:spTgt spid="4">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8" fill="hold" grpId="0"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 calcmode="lin" valueType="num">
                                      <p:cBhvr additive="base">
                                        <p:cTn id="31" dur="500"/>
                                        <p:tgtEl>
                                          <p:spTgt spid="4">
                                            <p:txEl>
                                              <p:pRg st="2" end="2"/>
                                            </p:txEl>
                                          </p:spTgt>
                                        </p:tgtEl>
                                        <p:attrNameLst>
                                          <p:attrName>ppt_x</p:attrName>
                                        </p:attrNameLst>
                                      </p:cBhvr>
                                      <p:tavLst>
                                        <p:tav tm="0">
                                          <p:val>
                                            <p:strVal val="#ppt_x-#ppt_w*1.125000"/>
                                          </p:val>
                                        </p:tav>
                                        <p:tav tm="100000">
                                          <p:val>
                                            <p:strVal val="#ppt_x"/>
                                          </p:val>
                                        </p:tav>
                                      </p:tavLst>
                                    </p:anim>
                                    <p:animEffect transition="in" filter="wipe(right)">
                                      <p:cBhvr>
                                        <p:cTn id="3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4867E-5013-E446-A6EF-0EEEC2F7CEF4}"/>
              </a:ext>
            </a:extLst>
          </p:cNvPr>
          <p:cNvSpPr>
            <a:spLocks noGrp="1"/>
          </p:cNvSpPr>
          <p:nvPr>
            <p:ph type="title"/>
          </p:nvPr>
        </p:nvSpPr>
        <p:spPr>
          <a:xfrm>
            <a:off x="635000" y="457200"/>
            <a:ext cx="4137025" cy="1600200"/>
          </a:xfrm>
        </p:spPr>
        <p:txBody>
          <a:bodyPr>
            <a:noAutofit/>
          </a:bodyPr>
          <a:lstStyle/>
          <a:p>
            <a:r>
              <a:rPr lang="en-US" sz="4400" b="1" dirty="0"/>
              <a:t>Our Partnership - </a:t>
            </a:r>
            <a:br>
              <a:rPr lang="en-US" sz="4400" b="1" dirty="0"/>
            </a:br>
            <a:r>
              <a:rPr lang="en-US" sz="4400" b="1" dirty="0"/>
              <a:t>You</a:t>
            </a:r>
          </a:p>
        </p:txBody>
      </p:sp>
      <p:pic>
        <p:nvPicPr>
          <p:cNvPr id="6" name="Picture Placeholder 5">
            <a:extLst>
              <a:ext uri="{FF2B5EF4-FFF2-40B4-BE49-F238E27FC236}">
                <a16:creationId xmlns:a16="http://schemas.microsoft.com/office/drawing/2014/main" id="{AE2D4E60-4111-6A4E-BA9D-F943BB3DDD10}"/>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tretch>
            <a:fillRect/>
          </a:stretch>
        </p:blipFill>
        <p:spPr>
          <a:xfrm>
            <a:off x="6288833" y="1763417"/>
            <a:ext cx="5019869" cy="3340494"/>
          </a:xfrm>
        </p:spPr>
      </p:pic>
      <p:sp>
        <p:nvSpPr>
          <p:cNvPr id="4" name="Text Placeholder 3">
            <a:extLst>
              <a:ext uri="{FF2B5EF4-FFF2-40B4-BE49-F238E27FC236}">
                <a16:creationId xmlns:a16="http://schemas.microsoft.com/office/drawing/2014/main" id="{67E1A688-324D-454E-90E5-DC787CC585DC}"/>
              </a:ext>
            </a:extLst>
          </p:cNvPr>
          <p:cNvSpPr>
            <a:spLocks noGrp="1"/>
          </p:cNvSpPr>
          <p:nvPr>
            <p:ph type="body" sz="half" idx="2"/>
          </p:nvPr>
        </p:nvSpPr>
        <p:spPr>
          <a:xfrm>
            <a:off x="635000" y="2057400"/>
            <a:ext cx="4137025" cy="3811588"/>
          </a:xfrm>
        </p:spPr>
        <p:txBody>
          <a:bodyPr>
            <a:normAutofit/>
          </a:bodyPr>
          <a:lstStyle/>
          <a:p>
            <a:pPr marL="457200" indent="-457200">
              <a:buFont typeface="Wingdings" pitchFamily="2" charset="2"/>
              <a:buChar char="ü"/>
            </a:pPr>
            <a:r>
              <a:rPr lang="en-US" sz="2800" dirty="0"/>
              <a:t>Communicate/Share</a:t>
            </a:r>
          </a:p>
          <a:p>
            <a:pPr marL="914400" lvl="1" indent="-457200">
              <a:buFont typeface="Wingdings" pitchFamily="2" charset="2"/>
              <a:buChar char="ü"/>
            </a:pPr>
            <a:r>
              <a:rPr lang="en-US" sz="2600" dirty="0"/>
              <a:t>Your Wishes</a:t>
            </a:r>
          </a:p>
          <a:p>
            <a:pPr marL="914400" lvl="1" indent="-457200">
              <a:buFont typeface="Wingdings" pitchFamily="2" charset="2"/>
              <a:buChar char="ü"/>
            </a:pPr>
            <a:r>
              <a:rPr lang="en-US" sz="2600" dirty="0"/>
              <a:t>Concerns</a:t>
            </a:r>
          </a:p>
          <a:p>
            <a:pPr marL="914400" lvl="1" indent="-457200">
              <a:buFont typeface="Wingdings" pitchFamily="2" charset="2"/>
              <a:buChar char="ü"/>
            </a:pPr>
            <a:r>
              <a:rPr lang="en-US" sz="2600" dirty="0"/>
              <a:t>Feedback</a:t>
            </a:r>
          </a:p>
          <a:p>
            <a:pPr marL="457200" indent="-457200">
              <a:buFont typeface="Wingdings" pitchFamily="2" charset="2"/>
              <a:buChar char="ü"/>
            </a:pPr>
            <a:r>
              <a:rPr lang="en-US" sz="2800" dirty="0"/>
              <a:t>Verbalize and discuss what you would like contained in your offer to the Seller</a:t>
            </a:r>
          </a:p>
        </p:txBody>
      </p:sp>
    </p:spTree>
    <p:extLst>
      <p:ext uri="{BB962C8B-B14F-4D97-AF65-F5344CB8AC3E}">
        <p14:creationId xmlns:p14="http://schemas.microsoft.com/office/powerpoint/2010/main" val="2902023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strVal val="#ppt_w*0.70"/>
                                          </p:val>
                                        </p:tav>
                                        <p:tav tm="100000">
                                          <p:val>
                                            <p:strVal val="#ppt_w"/>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animEffect transition="in" filter="fade">
                                      <p:cBhvr>
                                        <p:cTn id="14" dur="1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1000"/>
                                        <p:tgtEl>
                                          <p:spTgt spid="4">
                                            <p:txEl>
                                              <p:pRg st="0" end="0"/>
                                            </p:txEl>
                                          </p:spTgt>
                                        </p:tgtEl>
                                      </p:cBhvr>
                                    </p:animEffect>
                                    <p:anim calcmode="lin" valueType="num">
                                      <p:cBhvr>
                                        <p:cTn id="20"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0" end="0"/>
                                            </p:txEl>
                                          </p:spTgt>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fade">
                                      <p:cBhvr>
                                        <p:cTn id="24" dur="1000"/>
                                        <p:tgtEl>
                                          <p:spTgt spid="4">
                                            <p:txEl>
                                              <p:pRg st="1" end="1"/>
                                            </p:txEl>
                                          </p:spTgt>
                                        </p:tgtEl>
                                      </p:cBhvr>
                                    </p:animEffect>
                                    <p:anim calcmode="lin" valueType="num">
                                      <p:cBhvr>
                                        <p:cTn id="2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1" end="1"/>
                                            </p:txEl>
                                          </p:spTgt>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Effect transition="in" filter="fade">
                                      <p:cBhvr>
                                        <p:cTn id="29" dur="1000"/>
                                        <p:tgtEl>
                                          <p:spTgt spid="4">
                                            <p:txEl>
                                              <p:pRg st="2" end="2"/>
                                            </p:txEl>
                                          </p:spTgt>
                                        </p:tgtEl>
                                      </p:cBhvr>
                                    </p:animEffect>
                                    <p:anim calcmode="lin" valueType="num">
                                      <p:cBhvr>
                                        <p:cTn id="3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4">
                                            <p:txEl>
                                              <p:pRg st="2" end="2"/>
                                            </p:txEl>
                                          </p:spTgt>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4">
                                            <p:txEl>
                                              <p:pRg st="3" end="3"/>
                                            </p:txEl>
                                          </p:spTgt>
                                        </p:tgtEl>
                                        <p:attrNameLst>
                                          <p:attrName>style.visibility</p:attrName>
                                        </p:attrNameLst>
                                      </p:cBhvr>
                                      <p:to>
                                        <p:strVal val="visible"/>
                                      </p:to>
                                    </p:set>
                                    <p:animEffect transition="in" filter="fade">
                                      <p:cBhvr>
                                        <p:cTn id="34" dur="1000"/>
                                        <p:tgtEl>
                                          <p:spTgt spid="4">
                                            <p:txEl>
                                              <p:pRg st="3" end="3"/>
                                            </p:txEl>
                                          </p:spTgt>
                                        </p:tgtEl>
                                      </p:cBhvr>
                                    </p:animEffect>
                                    <p:anim calcmode="lin" valueType="num">
                                      <p:cBhvr>
                                        <p:cTn id="3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7" presetClass="entr" presetSubtype="0" fill="hold" grpId="0" nodeType="clickEffect">
                                  <p:stCondLst>
                                    <p:cond delay="0"/>
                                  </p:stCondLst>
                                  <p:childTnLst>
                                    <p:set>
                                      <p:cBhvr>
                                        <p:cTn id="40" dur="1" fill="hold">
                                          <p:stCondLst>
                                            <p:cond delay="0"/>
                                          </p:stCondLst>
                                        </p:cTn>
                                        <p:tgtEl>
                                          <p:spTgt spid="4">
                                            <p:txEl>
                                              <p:pRg st="4" end="4"/>
                                            </p:txEl>
                                          </p:spTgt>
                                        </p:tgtEl>
                                        <p:attrNameLst>
                                          <p:attrName>style.visibility</p:attrName>
                                        </p:attrNameLst>
                                      </p:cBhvr>
                                      <p:to>
                                        <p:strVal val="visible"/>
                                      </p:to>
                                    </p:set>
                                    <p:animEffect transition="in" filter="fade">
                                      <p:cBhvr>
                                        <p:cTn id="41" dur="1000"/>
                                        <p:tgtEl>
                                          <p:spTgt spid="4">
                                            <p:txEl>
                                              <p:pRg st="4" end="4"/>
                                            </p:txEl>
                                          </p:spTgt>
                                        </p:tgtEl>
                                      </p:cBhvr>
                                    </p:animEffect>
                                    <p:anim calcmode="lin" valueType="num">
                                      <p:cBhvr>
                                        <p:cTn id="4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707</TotalTime>
  <Words>8949</Words>
  <Application>Microsoft Office PowerPoint</Application>
  <PresentationFormat>Widescreen</PresentationFormat>
  <Paragraphs>497</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Wingdings</vt:lpstr>
      <vt:lpstr>Office Theme</vt:lpstr>
      <vt:lpstr>Working with Homebuyers</vt:lpstr>
      <vt:lpstr>7 Steps to  Buying a Home</vt:lpstr>
      <vt:lpstr>The Financing Process</vt:lpstr>
      <vt:lpstr>Special Opportunities</vt:lpstr>
      <vt:lpstr>Let’s Start Looking !!</vt:lpstr>
      <vt:lpstr>Writing the Offer</vt:lpstr>
      <vt:lpstr>7 Key Elements of Your Offer</vt:lpstr>
      <vt:lpstr>Other Considerations or Contingencies</vt:lpstr>
      <vt:lpstr>Our Partnership -  You</vt:lpstr>
      <vt:lpstr>Our Partnership –  Me</vt:lpstr>
      <vt:lpstr>House Hunting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Clark La Blond</dc:creator>
  <cp:lastModifiedBy>Vanguard</cp:lastModifiedBy>
  <cp:revision>44</cp:revision>
  <dcterms:created xsi:type="dcterms:W3CDTF">2019-03-14T10:50:42Z</dcterms:created>
  <dcterms:modified xsi:type="dcterms:W3CDTF">2019-04-29T16:14:08Z</dcterms:modified>
</cp:coreProperties>
</file>