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75" r:id="rId4"/>
    <p:sldId id="366" r:id="rId5"/>
    <p:sldId id="309" r:id="rId6"/>
    <p:sldId id="367" r:id="rId7"/>
    <p:sldId id="368" r:id="rId8"/>
    <p:sldId id="308" r:id="rId9"/>
    <p:sldId id="369" r:id="rId10"/>
    <p:sldId id="279" r:id="rId11"/>
    <p:sldId id="336" r:id="rId12"/>
    <p:sldId id="337" r:id="rId13"/>
    <p:sldId id="338" r:id="rId14"/>
    <p:sldId id="370" r:id="rId15"/>
    <p:sldId id="371" r:id="rId16"/>
    <p:sldId id="381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81544" autoAdjust="0"/>
  </p:normalViewPr>
  <p:slideViewPr>
    <p:cSldViewPr snapToGrid="0">
      <p:cViewPr>
        <p:scale>
          <a:sx n="67" d="100"/>
          <a:sy n="67" d="100"/>
        </p:scale>
        <p:origin x="211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CAF9D-1882-4112-AC96-D6549390990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D22C-9A40-46A0-90A6-7C54195F3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3C14245D-DF96-4D96-ABE3-1005EA8E7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B450D497-96CB-4ED4-B6BF-6481E90BD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D8F238E6-8A4E-4CA1-B008-D2F341FF7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0D12E9-D2FF-4294-AFEC-536F512CFD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8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806E451C-BE1C-4A54-8F7F-E1C2BFE492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4AC1F0A9-7EB0-433A-8AA1-964D5AD927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28884D27-0D22-4401-9D79-4874BCDFF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21A27-144C-4011-96BF-668BA9B21D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505D9EA7-95A5-4415-A945-A8A5618FDA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E93FADD5-14B3-41BE-8ED2-7F5C45144E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90936D84-167A-4C2D-89B4-BCDF40B0A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62D666-2657-4F71-8613-13FA5B69A5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1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3104-A47E-4EB8-B13F-47A478E5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2FFF-AF45-4C46-A477-D850BFAF37E6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EEFFC-8B8A-4524-AFAE-84F3123C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5D942-0271-47F9-8448-B5DB607C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6DFC2-F9CC-4511-A7FA-344BF4DFE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2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7DAA-7E3A-4CB2-9342-5B9CD39B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51A2-6865-441C-B354-F961E8AD5DAA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8288D-F214-4B57-93F0-11BAF47B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9DF1A-5B24-450E-88F2-E51DB087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ED96A-060B-43B7-BC2B-AF6EEE7D8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86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3FDD-A82A-4230-A845-FB7FB404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FF49-6232-4844-80AB-EFABC339A943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F0CED-4239-45EB-AB10-C1F92077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ED64-F2B6-4C0E-8522-44A55E5C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270AB-15A3-4CAD-905F-A5750561B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28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5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50371-E47F-4C2E-B762-A23C65F9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A24D-0459-4518-985F-4CF2D8A6C201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6C61-30CF-4A6A-AC5A-E42A08C9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66AD-06DA-407A-AE71-484B0CFB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848F-DEAF-4FD0-988E-5D28B577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0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9657-6C27-47F4-AC99-81A32AD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EBC1-86D1-45F2-90F7-FABC2506C346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03C7-1EDB-4C76-9E27-09B13CC3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5C994-F57C-4801-9FED-6CE47FF0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0D86-F172-4A0C-B217-38A10B7AC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15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FD39C9-1863-4256-872D-40195544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AA1D-C227-49E2-9C8E-309B3C757B41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16EC1F-2857-4372-AD38-877FC842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31D816-E775-4077-9921-D66BDFA4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3A115-BD77-44A2-BF7C-81F656565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6D1DE2-3356-4031-80B5-65208DB9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5614-8516-48EE-A382-53FEB37008D0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1C17FD-7C31-47B8-AB16-1CE8BF3B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17F855-2C8A-42DE-9648-0C303C9C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F66F9-F9C6-4D18-956B-8712E2409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88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30CE45-7D17-4BAC-B0CB-F7361C1B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3CC3-92CF-4610-866E-97141C4024CE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C4C1C0-2BB2-47C8-A618-AA8E0F9C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F53E7A-67D0-4CA0-8921-11EDB343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86FF-9A2E-4835-8E38-EC425FB53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1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CC8639-3DF8-4342-87C2-71D42C7F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6533-BCC7-4BBA-A871-42A45A4B1B6F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4A78AE-62BE-4528-9AE0-8F58CAD6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1557D0-CE7D-4DC7-BC07-50DB5CCC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AD13-D376-497C-9BBA-306BE7AAD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7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C78963-90E6-4978-AC65-EAB4C711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8BD9-B56B-49FF-B171-85D81C78F10E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5461D5-D082-4051-B8CD-FC6E21EB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39D6C6-8F18-4F2A-8DB3-D793002A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E0027-1A60-4AE0-ABA3-317D92BD6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9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0AB6CA-D91D-450E-A4CE-14CDDA0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14F0-7BEE-4394-87E9-7B0DD515170D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86447-2720-400F-B35F-7702861E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98E1F9-4CDC-4EE8-9055-A1A32B67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812C-B2E2-48F0-B3FB-1122EB898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67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61B19AB-82A9-42B9-8A60-2FA4845B93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AD0B3D-BBF6-48B7-88C2-120172C60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27C8E-D65E-4278-B20F-C285A096F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393675-3428-438E-ABAA-302D15127055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42AE-D69A-4D93-A0AC-645FBB754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84E1-171D-4028-A276-8DB4BC26A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F4FE191-CA25-4957-8B56-8AE0DF6F58B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1C2137-614B-41EB-914E-E45BE056AE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-63500"/>
            <a:ext cx="2819400" cy="69215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9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0F43-48B7-4094-966F-A251E94D0B7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CE78-591E-445C-B7F5-BE32068FD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5FE2-4621-41B8-B4E0-941C5BE38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FDAB1-2A46-44A3-A6EC-B7A8F70C7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0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88727349-9430-4DF9-B647-B0B014B1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760915"/>
            <a:ext cx="1735138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itle 3">
            <a:extLst>
              <a:ext uri="{FF2B5EF4-FFF2-40B4-BE49-F238E27FC236}">
                <a16:creationId xmlns:a16="http://schemas.microsoft.com/office/drawing/2014/main" id="{2A1E1292-694B-4C9B-BB09-76E49452E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063" y="1277938"/>
            <a:ext cx="8261350" cy="1200150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3600">
                <a:solidFill>
                  <a:srgbClr val="000000"/>
                </a:solidFill>
              </a:rPr>
              <a:t> </a:t>
            </a:r>
            <a:r>
              <a:rPr lang="en-US" altLang="en-US" sz="3600">
                <a:solidFill>
                  <a:srgbClr val="000000"/>
                </a:solidFill>
                <a:latin typeface="Cambria" panose="02040503050406030204" pitchFamily="18" charset="0"/>
              </a:rPr>
              <a:t>uccessfully Selling your home</a:t>
            </a:r>
            <a:br>
              <a:rPr lang="en-US" altLang="en-US" sz="360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n-US" altLang="en-US" sz="3600">
                <a:solidFill>
                  <a:srgbClr val="000000"/>
                </a:solidFill>
                <a:latin typeface="Cambria" panose="02040503050406030204" pitchFamily="18" charset="0"/>
              </a:rPr>
              <a:t> for maximum value. </a:t>
            </a:r>
            <a:endParaRPr lang="en-US" altLang="en-US" sz="3600">
              <a:solidFill>
                <a:srgbClr val="000000"/>
              </a:solidFill>
            </a:endParaRPr>
          </a:p>
        </p:txBody>
      </p:sp>
      <p:pic>
        <p:nvPicPr>
          <p:cNvPr id="52228" name="Picture 9" descr="http://image.spreadshirt.com/image-server/v1/designs/3798128,width=178,height=178/Dollar-Sign.png">
            <a:extLst>
              <a:ext uri="{FF2B5EF4-FFF2-40B4-BE49-F238E27FC236}">
                <a16:creationId xmlns:a16="http://schemas.microsoft.com/office/drawing/2014/main" id="{98DE5D10-34B8-4AC4-B139-88CE9CB8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2" y="1066802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B9257-6888-46BF-8CA1-13EC4C156701}"/>
              </a:ext>
            </a:extLst>
          </p:cNvPr>
          <p:cNvSpPr txBox="1"/>
          <p:nvPr/>
        </p:nvSpPr>
        <p:spPr>
          <a:xfrm>
            <a:off x="1839915" y="4760915"/>
            <a:ext cx="5589587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fornian FB" panose="0207040306080B030204" pitchFamily="18" charset="0"/>
                <a:cs typeface="Arial" charset="0"/>
              </a:rPr>
              <a:t>Stand out! Be the competition!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fornian FB" panose="0207040306080B030204" pitchFamily="18" charset="0"/>
                <a:cs typeface="Arial" charset="0"/>
              </a:rPr>
              <a:t>Buyers are waiting!</a:t>
            </a:r>
            <a:endParaRPr lang="en-US" sz="2000" dirty="0">
              <a:solidFill>
                <a:srgbClr val="C00000"/>
              </a:solidFill>
              <a:latin typeface="Californian FB" panose="0207040306080B030204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3640B-E199-4C06-B6FC-4F4A4066A486}"/>
              </a:ext>
            </a:extLst>
          </p:cNvPr>
          <p:cNvSpPr txBox="1"/>
          <p:nvPr/>
        </p:nvSpPr>
        <p:spPr>
          <a:xfrm>
            <a:off x="2057402" y="2743200"/>
            <a:ext cx="5154613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Right agent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Leading Real Estate Company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Proven Marketing Plan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Time to position your home!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http://www.dailyrepublic.com/files/2012/07/NeighborhoodPrices-1024x683.jpg">
            <a:extLst>
              <a:ext uri="{FF2B5EF4-FFF2-40B4-BE49-F238E27FC236}">
                <a16:creationId xmlns:a16="http://schemas.microsoft.com/office/drawing/2014/main" id="{791230F4-7AD2-4EE7-84BC-67F4189A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40" y="3905250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1F11A82-B9E9-46DD-9CF6-97E98EC59DA6}"/>
              </a:ext>
            </a:extLst>
          </p:cNvPr>
          <p:cNvSpPr txBox="1">
            <a:spLocks/>
          </p:cNvSpPr>
          <p:nvPr/>
        </p:nvSpPr>
        <p:spPr bwMode="auto">
          <a:xfrm>
            <a:off x="1066800" y="5334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43F6A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None/>
              <a:defRPr/>
            </a:pPr>
            <a:r>
              <a:rPr lang="en-US" sz="128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Price is a Strategy– </a:t>
            </a:r>
          </a:p>
          <a:p>
            <a:pPr marL="0" indent="0" algn="ctr">
              <a:buClr>
                <a:srgbClr val="4F81BD"/>
              </a:buClr>
              <a:buNone/>
              <a:defRPr/>
            </a:pPr>
            <a:r>
              <a:rPr lang="en-US" sz="1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Position your home for </a:t>
            </a:r>
          </a:p>
          <a:p>
            <a:pPr marL="0" indent="0" algn="ctr">
              <a:buClr>
                <a:srgbClr val="4F81BD"/>
              </a:buClr>
              <a:buNone/>
              <a:defRPr/>
            </a:pPr>
            <a:r>
              <a:rPr lang="en-US" sz="1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Maximum Value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0" indent="0" algn="ctr">
              <a:buClr>
                <a:srgbClr val="4F81BD"/>
              </a:buClr>
              <a:buNone/>
              <a:defRPr/>
            </a:pPr>
            <a:r>
              <a:rPr lang="en-US" sz="6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en-US" sz="72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Unsold Competition Active listings still  in the market</a:t>
            </a: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Pending Sales that will affect your Appraisal </a:t>
            </a: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Sold properties -identify Sales to be used to justify the sale price on your house.</a:t>
            </a: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Market Rejected Homes - houses that expired and have not sold.  </a:t>
            </a: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Days on Market as it relates to a higher List Sold price</a:t>
            </a:r>
          </a:p>
          <a:p>
            <a:pPr marL="0" indent="0">
              <a:buClr>
                <a:srgbClr val="4F81BD"/>
              </a:buClr>
              <a:buNone/>
              <a:defRPr/>
            </a:pPr>
            <a:endParaRPr lang="en-US" sz="96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685800" indent="-685800">
              <a:buClr>
                <a:srgbClr val="4F81BD"/>
              </a:buClr>
              <a:buFont typeface="Wingdings" pitchFamily="2" charset="2"/>
              <a:buChar char="Ø"/>
              <a:defRPr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4F81BD"/>
              </a:buCl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F8407FD0-77FC-44CB-85CD-395E73B2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5381627"/>
            <a:ext cx="1501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60F19C4-299E-4428-8703-A3341B6B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40" y="782638"/>
            <a:ext cx="4605337" cy="18589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Cambria" panose="02040503050406030204" pitchFamily="18" charset="0"/>
              </a:rPr>
              <a:t>The first </a:t>
            </a:r>
            <a:r>
              <a:rPr lang="en-US" altLang="en-US" sz="3600">
                <a:solidFill>
                  <a:srgbClr val="C00000"/>
                </a:solidFill>
                <a:latin typeface="Cambria" panose="02040503050406030204" pitchFamily="18" charset="0"/>
              </a:rPr>
              <a:t>14 days </a:t>
            </a:r>
            <a:r>
              <a:rPr lang="en-US" altLang="en-US" sz="3600">
                <a:latin typeface="Cambria" panose="02040503050406030204" pitchFamily="18" charset="0"/>
              </a:rPr>
              <a:t>are </a:t>
            </a:r>
            <a:br>
              <a:rPr lang="en-US" altLang="en-US" sz="3600">
                <a:latin typeface="Cambria" panose="02040503050406030204" pitchFamily="18" charset="0"/>
              </a:rPr>
            </a:br>
            <a:r>
              <a:rPr lang="en-US" altLang="en-US" sz="3600">
                <a:latin typeface="Cambria" panose="02040503050406030204" pitchFamily="18" charset="0"/>
              </a:rPr>
              <a:t>CRITICAL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13D93-80F7-4C0C-B815-9B0D99B538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2" y="2540000"/>
            <a:ext cx="4568825" cy="2260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C61762C-2246-4607-8552-9122A91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49675"/>
            <a:ext cx="3657600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>
            <a:extLst>
              <a:ext uri="{FF2B5EF4-FFF2-40B4-BE49-F238E27FC236}">
                <a16:creationId xmlns:a16="http://schemas.microsoft.com/office/drawing/2014/main" id="{800AA759-9C53-42FC-A23C-87B710A1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2479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C9DDCF0A-FAFA-49E9-8589-14AA3BA6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2" y="2422527"/>
            <a:ext cx="15859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B92E79-820C-42AA-826B-17804DEF8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93752"/>
            <a:ext cx="8534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Who is involved in determining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Value on a house?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CEF08C3-7E98-4D46-A177-5BC6D1E70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90" y="2403475"/>
            <a:ext cx="4459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3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Seller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A6EA91-108A-4BDC-B7C4-E7C05DD1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90" y="2921000"/>
            <a:ext cx="4459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3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Buyer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C06213-F327-4D0C-AA9A-4AE882DE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90" y="3444875"/>
            <a:ext cx="4459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3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Appraiser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94760EC-CF86-4D21-AAA8-78B436EF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90" y="3997325"/>
            <a:ext cx="4459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32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Agent</a:t>
            </a:r>
          </a:p>
        </p:txBody>
      </p:sp>
      <p:pic>
        <p:nvPicPr>
          <p:cNvPr id="55304" name="Picture 13" descr="http://www.hernandocountygis-fl.us/CentralGISWebsite/images%5Csave_money_house_1600_clr.png">
            <a:extLst>
              <a:ext uri="{FF2B5EF4-FFF2-40B4-BE49-F238E27FC236}">
                <a16:creationId xmlns:a16="http://schemas.microsoft.com/office/drawing/2014/main" id="{047DBF25-20C0-4077-8877-9A019CE6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397250"/>
            <a:ext cx="568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sierraclub.typepad.com/.a/6a00d83451b96069e2011168c47e5f970c-400wi">
            <a:extLst>
              <a:ext uri="{FF2B5EF4-FFF2-40B4-BE49-F238E27FC236}">
                <a16:creationId xmlns:a16="http://schemas.microsoft.com/office/drawing/2014/main" id="{5F1DEF1F-9C11-45A7-AB9F-87579254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17738"/>
            <a:ext cx="3633788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05DE6C-6C7C-4F5D-991C-736D4639ACEB}"/>
              </a:ext>
            </a:extLst>
          </p:cNvPr>
          <p:cNvSpPr/>
          <p:nvPr/>
        </p:nvSpPr>
        <p:spPr>
          <a:xfrm>
            <a:off x="533402" y="2286000"/>
            <a:ext cx="40989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Condition</a:t>
            </a:r>
          </a:p>
          <a:p>
            <a:pPr marL="1200150" lvl="2" indent="-285750">
              <a:buFont typeface="Wingdings" pitchFamily="2" charset="2"/>
              <a:buChar char="ü"/>
              <a:defRPr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Market Position</a:t>
            </a:r>
          </a:p>
          <a:p>
            <a:pPr marL="1200150" lvl="2" indent="-285750">
              <a:buFont typeface="Wingdings" pitchFamily="2" charset="2"/>
              <a:buChar char="ü"/>
              <a:defRPr/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Proven Marketing </a:t>
            </a:r>
          </a:p>
          <a:p>
            <a:pPr lvl="2"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Strategy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59C8F9E8-D088-49A5-99D3-DCD0ED16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43415"/>
            <a:ext cx="19685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33493D-BF0B-4721-934C-14E73A0CE232}"/>
              </a:ext>
            </a:extLst>
          </p:cNvPr>
          <p:cNvSpPr/>
          <p:nvPr/>
        </p:nvSpPr>
        <p:spPr>
          <a:xfrm>
            <a:off x="1022350" y="381000"/>
            <a:ext cx="84582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Stand out </a:t>
            </a:r>
          </a:p>
          <a:p>
            <a:pPr algn="ctr">
              <a:defRPr/>
            </a:pPr>
            <a:r>
              <a:rPr lang="en-US" sz="40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amongst your competition!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5CE53F77-4E0D-4CD9-8DBC-6C0B2A06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2730502"/>
            <a:ext cx="3886200" cy="267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 the Employer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 the initial price based on market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 comfortable with the initial price </a:t>
            </a:r>
          </a:p>
        </p:txBody>
      </p:sp>
      <p:sp>
        <p:nvSpPr>
          <p:cNvPr id="57347" name="Text Box 12">
            <a:extLst>
              <a:ext uri="{FF2B5EF4-FFF2-40B4-BE49-F238E27FC236}">
                <a16:creationId xmlns:a16="http://schemas.microsoft.com/office/drawing/2014/main" id="{76DE58D6-565C-4CAF-96BC-9F50DEC2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2732088"/>
            <a:ext cx="3962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Expose</a:t>
            </a:r>
            <a:r>
              <a:rPr lang="en-US" altLang="en-US" sz="2800" b="1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your house     to the entire market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Listen to what the market tells us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Report to you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FADFA6-52BA-4501-A42A-CC3604E0953F}"/>
              </a:ext>
            </a:extLst>
          </p:cNvPr>
          <p:cNvSpPr txBox="1">
            <a:spLocks noChangeArrowheads="1"/>
          </p:cNvSpPr>
          <p:nvPr/>
        </p:nvSpPr>
        <p:spPr>
          <a:xfrm>
            <a:off x="2308227" y="1436688"/>
            <a:ext cx="2125663" cy="1154112"/>
          </a:xfrm>
          <a:prstGeom prst="rect">
            <a:avLst/>
          </a:prstGeom>
        </p:spPr>
        <p:txBody>
          <a:bodyPr anchor="b"/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 Job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AB274-8FA6-46B5-9E4F-25D81A6AD911}"/>
              </a:ext>
            </a:extLst>
          </p:cNvPr>
          <p:cNvSpPr txBox="1"/>
          <p:nvPr/>
        </p:nvSpPr>
        <p:spPr>
          <a:xfrm>
            <a:off x="5486400" y="1892302"/>
            <a:ext cx="30178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u="sng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My Job</a:t>
            </a:r>
          </a:p>
        </p:txBody>
      </p:sp>
      <p:pic>
        <p:nvPicPr>
          <p:cNvPr id="57350" name="Picture 3">
            <a:extLst>
              <a:ext uri="{FF2B5EF4-FFF2-40B4-BE49-F238E27FC236}">
                <a16:creationId xmlns:a16="http://schemas.microsoft.com/office/drawing/2014/main" id="{15B2FE49-E4E9-481D-A21D-2883718F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447677"/>
            <a:ext cx="17383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12861B-E1CA-40E6-97A0-E9CE2AF1BA13}"/>
              </a:ext>
            </a:extLst>
          </p:cNvPr>
          <p:cNvSpPr/>
          <p:nvPr/>
        </p:nvSpPr>
        <p:spPr>
          <a:xfrm>
            <a:off x="1930401" y="757195"/>
            <a:ext cx="650158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5080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LET’S GET</a:t>
            </a:r>
          </a:p>
          <a:p>
            <a:pPr algn="ctr">
              <a:defRPr/>
            </a:pPr>
            <a:r>
              <a:rPr lang="en-US" sz="5400" b="1" dirty="0">
                <a:ln w="5080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STARTED!</a:t>
            </a:r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60177B2C-1C77-4DE4-AA8A-2A25BB8F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636840"/>
            <a:ext cx="5283200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76BA6D54-9132-41EB-A5AA-CC3D6464E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2667000"/>
            <a:ext cx="3505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Your NET depends upon your agent</a:t>
            </a: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CE60C151-EEFF-4568-8857-D37CC122B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8"/>
          <a:stretch>
            <a:fillRect/>
          </a:stretch>
        </p:blipFill>
        <p:spPr bwMode="auto">
          <a:xfrm>
            <a:off x="5257800" y="1389065"/>
            <a:ext cx="38862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4C03CB-8CFA-4A5D-A89F-8FE0E001766E}"/>
              </a:ext>
            </a:extLst>
          </p:cNvPr>
          <p:cNvSpPr/>
          <p:nvPr/>
        </p:nvSpPr>
        <p:spPr>
          <a:xfrm>
            <a:off x="2286002" y="608737"/>
            <a:ext cx="316945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rgbClr val="EEECE1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Price is</a:t>
            </a:r>
          </a:p>
          <a:p>
            <a:pPr algn="ctr">
              <a:defRPr/>
            </a:pPr>
            <a:r>
              <a:rPr lang="en-US" sz="5400" b="1" cap="all" dirty="0">
                <a:ln w="0"/>
                <a:solidFill>
                  <a:srgbClr val="EEECE1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 range</a:t>
            </a:r>
          </a:p>
        </p:txBody>
      </p:sp>
      <p:pic>
        <p:nvPicPr>
          <p:cNvPr id="44037" name="Picture 2">
            <a:extLst>
              <a:ext uri="{FF2B5EF4-FFF2-40B4-BE49-F238E27FC236}">
                <a16:creationId xmlns:a16="http://schemas.microsoft.com/office/drawing/2014/main" id="{E4533019-4E7A-441E-BAE1-B24D8D8F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5" y="312738"/>
            <a:ext cx="1717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A81599C-7D69-40A8-8263-1AA16941D9EF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844675"/>
            <a:ext cx="4724400" cy="405923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Price is a 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</a:rPr>
              <a:t>“</a:t>
            </a:r>
            <a:r>
              <a:rPr lang="en-US" sz="3900" dirty="0">
                <a:solidFill>
                  <a:srgbClr val="C00000"/>
                </a:solidFill>
                <a:latin typeface="Cambria" panose="02040503050406030204" pitchFamily="18" charset="0"/>
              </a:rPr>
              <a:t>Range”</a:t>
            </a:r>
          </a:p>
          <a:p>
            <a:pPr>
              <a:buClr>
                <a:srgbClr val="4F81BD"/>
              </a:buClr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buClr>
                <a:srgbClr val="4F81BD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Don’t believe anyone who has the 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</a:rPr>
              <a:t>“Right Price”</a:t>
            </a:r>
          </a:p>
          <a:p>
            <a:pPr>
              <a:buClr>
                <a:srgbClr val="4F81BD"/>
              </a:buClr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>
              <a:buClr>
                <a:srgbClr val="4F81BD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The objective is to get to </a:t>
            </a:r>
          </a:p>
          <a:p>
            <a:pPr marL="0" indent="0">
              <a:buClr>
                <a:srgbClr val="4F81BD"/>
              </a:buClr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    the top of the </a:t>
            </a:r>
            <a:r>
              <a:rPr lang="en-US" sz="3900" dirty="0">
                <a:solidFill>
                  <a:srgbClr val="C00000"/>
                </a:solidFill>
                <a:latin typeface="Cambria" panose="02040503050406030204" pitchFamily="18" charset="0"/>
              </a:rPr>
              <a:t>“Range”</a:t>
            </a:r>
          </a:p>
          <a:p>
            <a:pPr algn="ctr">
              <a:buClr>
                <a:srgbClr val="4F81BD"/>
              </a:buClr>
              <a:defRPr/>
            </a:pPr>
            <a:endParaRPr lang="en-US" sz="2000" b="1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A6D45-5EB5-445F-A434-6B746CFB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74715"/>
            <a:ext cx="7848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800" b="1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charset="0"/>
              </a:rPr>
              <a:t>Pricing Your Home</a:t>
            </a:r>
          </a:p>
        </p:txBody>
      </p:sp>
      <p:pic>
        <p:nvPicPr>
          <p:cNvPr id="4" name="Picture 9" descr="http://esponsive.virtualresults.net/wp-files/620/2011/07/Home-Worth-Image.png">
            <a:extLst>
              <a:ext uri="{FF2B5EF4-FFF2-40B4-BE49-F238E27FC236}">
                <a16:creationId xmlns:a16="http://schemas.microsoft.com/office/drawing/2014/main" id="{C64CE127-5D78-4600-958E-88FAF9367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579815"/>
            <a:ext cx="4914900" cy="327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>
            <a:extLst>
              <a:ext uri="{FF2B5EF4-FFF2-40B4-BE49-F238E27FC236}">
                <a16:creationId xmlns:a16="http://schemas.microsoft.com/office/drawing/2014/main" id="{A79BF2C2-6686-481E-AA3E-712C1A0C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828802"/>
            <a:ext cx="18351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9DBDD149-50A7-4E39-A347-B411BE21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228602"/>
            <a:ext cx="15859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DD78124B-32E8-44AC-93B3-B6E99444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5" y="1050925"/>
            <a:ext cx="6226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dirty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Whose opinion counts least?</a:t>
            </a:r>
          </a:p>
        </p:txBody>
      </p:sp>
      <p:sp>
        <p:nvSpPr>
          <p:cNvPr id="46084" name="Rectangle 10">
            <a:extLst>
              <a:ext uri="{FF2B5EF4-FFF2-40B4-BE49-F238E27FC236}">
                <a16:creationId xmlns:a16="http://schemas.microsoft.com/office/drawing/2014/main" id="{8EED0D64-1967-41D2-ABBF-E7928271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005015"/>
            <a:ext cx="4459288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Seller</a:t>
            </a:r>
          </a:p>
          <a:p>
            <a:pPr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Buyer </a:t>
            </a:r>
          </a:p>
          <a:p>
            <a:pPr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Appraiser </a:t>
            </a:r>
          </a:p>
          <a:p>
            <a:pPr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 typeface="Wingdings 3" panose="05040102010807070707" pitchFamily="18" charset="2"/>
              <a:buChar char=""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Agent</a:t>
            </a:r>
          </a:p>
        </p:txBody>
      </p:sp>
      <p:pic>
        <p:nvPicPr>
          <p:cNvPr id="46085" name="Picture 11" descr="http://www.digitaltrends.com/wp-content/uploads/2012/12/survey-opinion-shutterstock-kevin-mitt.jpg">
            <a:extLst>
              <a:ext uri="{FF2B5EF4-FFF2-40B4-BE49-F238E27FC236}">
                <a16:creationId xmlns:a16="http://schemas.microsoft.com/office/drawing/2014/main" id="{8B71E3C4-971E-4056-9E91-6CB32CF4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270125"/>
            <a:ext cx="5376862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B253EC-609A-4F62-B348-5867740DEAA9}"/>
              </a:ext>
            </a:extLst>
          </p:cNvPr>
          <p:cNvSpPr txBox="1">
            <a:spLocks noChangeArrowheads="1"/>
          </p:cNvSpPr>
          <p:nvPr/>
        </p:nvSpPr>
        <p:spPr>
          <a:xfrm>
            <a:off x="1755775" y="800100"/>
            <a:ext cx="68516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</a:rPr>
              <a:t>The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</a:rPr>
              <a:t>Problem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</a:rPr>
              <a:t>A Seller Faces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EB6EFA26-7AF8-4D92-B426-83847566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1371602"/>
            <a:ext cx="58975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07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8838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altLang="en-US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Appraiser’s Opinion Of Value </a:t>
            </a:r>
          </a:p>
          <a:p>
            <a:pPr algn="ctr" fontAlgn="base"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altLang="en-US" sz="2800" i="1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Versus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Buyer’s Opinion Of Value</a:t>
            </a:r>
          </a:p>
        </p:txBody>
      </p:sp>
      <p:grpSp>
        <p:nvGrpSpPr>
          <p:cNvPr id="47108" name="Group 16">
            <a:extLst>
              <a:ext uri="{FF2B5EF4-FFF2-40B4-BE49-F238E27FC236}">
                <a16:creationId xmlns:a16="http://schemas.microsoft.com/office/drawing/2014/main" id="{AB15A60C-3E23-45B5-9CA5-B3165593B96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19402"/>
            <a:ext cx="4635500" cy="1323975"/>
            <a:chOff x="793" y="1776"/>
            <a:chExt cx="2920" cy="834"/>
          </a:xfrm>
        </p:grpSpPr>
        <p:sp>
          <p:nvSpPr>
            <p:cNvPr id="47116" name="Text Box 7">
              <a:extLst>
                <a:ext uri="{FF2B5EF4-FFF2-40B4-BE49-F238E27FC236}">
                  <a16:creationId xmlns:a16="http://schemas.microsoft.com/office/drawing/2014/main" id="{ED3CC13E-D19D-4153-A4A4-D405C8A1D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1776"/>
              <a:ext cx="28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C00000"/>
                  </a:solidFill>
                  <a:latin typeface="Cambria" panose="020405030504060302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Buyer</a:t>
              </a:r>
            </a:p>
          </p:txBody>
        </p:sp>
        <p:sp>
          <p:nvSpPr>
            <p:cNvPr id="47117" name="Text Box 8">
              <a:extLst>
                <a:ext uri="{FF2B5EF4-FFF2-40B4-BE49-F238E27FC236}">
                  <a16:creationId xmlns:a16="http://schemas.microsoft.com/office/drawing/2014/main" id="{BAB271ED-3D8B-4AB1-AC06-EE036D2A5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245"/>
              <a:ext cx="28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C00000"/>
                  </a:solidFill>
                  <a:latin typeface="Cambria" panose="020405030504060302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Appraiser</a:t>
              </a:r>
            </a:p>
          </p:txBody>
        </p:sp>
      </p:grpSp>
      <p:sp>
        <p:nvSpPr>
          <p:cNvPr id="47109" name="Text Box 9">
            <a:extLst>
              <a:ext uri="{FF2B5EF4-FFF2-40B4-BE49-F238E27FC236}">
                <a16:creationId xmlns:a16="http://schemas.microsoft.com/office/drawing/2014/main" id="{03EB3F92-08E5-477D-9310-A9A222B5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2867027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$250,000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$230,000</a:t>
            </a:r>
          </a:p>
        </p:txBody>
      </p:sp>
      <p:grpSp>
        <p:nvGrpSpPr>
          <p:cNvPr id="47110" name="Group 17">
            <a:extLst>
              <a:ext uri="{FF2B5EF4-FFF2-40B4-BE49-F238E27FC236}">
                <a16:creationId xmlns:a16="http://schemas.microsoft.com/office/drawing/2014/main" id="{A91AA9C7-4FFA-4E90-BD51-9292D3708057}"/>
              </a:ext>
            </a:extLst>
          </p:cNvPr>
          <p:cNvGrpSpPr>
            <a:grpSpLocks/>
          </p:cNvGrpSpPr>
          <p:nvPr/>
        </p:nvGrpSpPr>
        <p:grpSpPr bwMode="auto">
          <a:xfrm>
            <a:off x="5321300" y="2809877"/>
            <a:ext cx="4572000" cy="1350963"/>
            <a:chOff x="3651" y="1809"/>
            <a:chExt cx="2880" cy="851"/>
          </a:xfrm>
        </p:grpSpPr>
        <p:sp>
          <p:nvSpPr>
            <p:cNvPr id="47114" name="Text Box 10">
              <a:extLst>
                <a:ext uri="{FF2B5EF4-FFF2-40B4-BE49-F238E27FC236}">
                  <a16:creationId xmlns:a16="http://schemas.microsoft.com/office/drawing/2014/main" id="{679E86E5-4C75-48F9-B5B8-0FD01CD6F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295"/>
              <a:ext cx="28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C00000"/>
                  </a:solidFill>
                  <a:latin typeface="Cambria" panose="020405030504060302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Buyer</a:t>
              </a:r>
            </a:p>
          </p:txBody>
        </p:sp>
        <p:sp>
          <p:nvSpPr>
            <p:cNvPr id="47115" name="Text Box 11">
              <a:extLst>
                <a:ext uri="{FF2B5EF4-FFF2-40B4-BE49-F238E27FC236}">
                  <a16:creationId xmlns:a16="http://schemas.microsoft.com/office/drawing/2014/main" id="{34D1BF27-0CD4-407A-8D6A-BF213B273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809"/>
              <a:ext cx="28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C00000"/>
                  </a:solidFill>
                  <a:latin typeface="Cambria" panose="02040503050406030204" pitchFamily="18" charset="0"/>
                  <a:ea typeface="MS PGothic" panose="020B0600070205080204" pitchFamily="34" charset="-128"/>
                  <a:cs typeface="Arial" panose="020B0604020202020204" pitchFamily="34" charset="0"/>
                </a:rPr>
                <a:t>Appraiser</a:t>
              </a:r>
            </a:p>
          </p:txBody>
        </p:sp>
      </p:grpSp>
      <p:pic>
        <p:nvPicPr>
          <p:cNvPr id="47111" name="Picture 2">
            <a:extLst>
              <a:ext uri="{FF2B5EF4-FFF2-40B4-BE49-F238E27FC236}">
                <a16:creationId xmlns:a16="http://schemas.microsoft.com/office/drawing/2014/main" id="{E10BB424-5F99-409C-B7F6-A5B8DAFC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5360990"/>
            <a:ext cx="144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6A26FE70-8F17-469B-AF6C-565B01BC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4697415"/>
            <a:ext cx="80645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i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Arial" charset="0"/>
              </a:rPr>
              <a:t>I work hard to help you get the most from your house.</a:t>
            </a:r>
          </a:p>
        </p:txBody>
      </p:sp>
      <p:pic>
        <p:nvPicPr>
          <p:cNvPr id="47113" name="Picture 15" descr="http://www.carlilevaluation.com/images/appraisal.png">
            <a:extLst>
              <a:ext uri="{FF2B5EF4-FFF2-40B4-BE49-F238E27FC236}">
                <a16:creationId xmlns:a16="http://schemas.microsoft.com/office/drawing/2014/main" id="{BB522582-2E69-47BB-97D4-6324D0F8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5" y="2406652"/>
            <a:ext cx="18748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B500EF42-0C81-43E0-A2EE-23B3138E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2"/>
          <a:stretch>
            <a:fillRect/>
          </a:stretch>
        </p:blipFill>
        <p:spPr bwMode="auto">
          <a:xfrm>
            <a:off x="5576890" y="3271840"/>
            <a:ext cx="3589337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14">
            <a:extLst>
              <a:ext uri="{FF2B5EF4-FFF2-40B4-BE49-F238E27FC236}">
                <a16:creationId xmlns:a16="http://schemas.microsoft.com/office/drawing/2014/main" id="{829D4C2C-1B1E-48E8-96B5-4A44AAA44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32088"/>
            <a:ext cx="502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It is easier to go down than to come up</a:t>
            </a:r>
          </a:p>
        </p:txBody>
      </p:sp>
      <p:sp>
        <p:nvSpPr>
          <p:cNvPr id="48132" name="Text Box 15">
            <a:extLst>
              <a:ext uri="{FF2B5EF4-FFF2-40B4-BE49-F238E27FC236}">
                <a16:creationId xmlns:a16="http://schemas.microsoft.com/office/drawing/2014/main" id="{1EC3EF48-7CA2-4CAF-9C8B-7345A840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2" y="4103688"/>
            <a:ext cx="470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Lucida Sans Unicode" panose="020B0602030504020204" pitchFamily="34" charset="0"/>
              <a:buAutoNum type="arabicPeriod" startAt="2"/>
            </a:pPr>
            <a:r>
              <a:rPr lang="en-US" altLang="en-US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The Market will tell us if the price is right</a:t>
            </a:r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A3078D0C-DC88-40EF-9CEB-5422659A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7313"/>
            <a:ext cx="17399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E61802D9-97BB-4B9D-B185-3AEA62F57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620838"/>
            <a:ext cx="624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The 2 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Most Important</a:t>
            </a:r>
            <a:r>
              <a:rPr lang="en-US" altLang="en-US" sz="360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Issues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BB21D848-2935-429E-8EF7-24320D048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1443040"/>
            <a:ext cx="8534400" cy="75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latin typeface="Cambria" panose="02040503050406030204" pitchFamily="18" charset="0"/>
              </a:rPr>
              <a:t>We Have To Create A Partnership</a:t>
            </a:r>
            <a:r>
              <a:rPr lang="en-US" altLang="en-US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50182" name="Text Box 12">
            <a:extLst>
              <a:ext uri="{FF2B5EF4-FFF2-40B4-BE49-F238E27FC236}">
                <a16:creationId xmlns:a16="http://schemas.microsoft.com/office/drawing/2014/main" id="{09078CCC-8A74-41D2-8CCE-F4667FB4B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201863"/>
            <a:ext cx="827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EEECE1">
                    <a:lumMod val="50000"/>
                  </a:srgbClr>
                </a:solidFill>
                <a:latin typeface="Cambria" panose="02040503050406030204" pitchFamily="18" charset="0"/>
                <a:ea typeface="ＭＳ Ｐゴシック"/>
                <a:cs typeface="ＭＳ Ｐゴシック"/>
              </a:rPr>
              <a:t>There are certain things that you will control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EEECE1">
                    <a:lumMod val="50000"/>
                  </a:srgbClr>
                </a:solidFill>
                <a:latin typeface="Cambria" panose="02040503050406030204" pitchFamily="18" charset="0"/>
                <a:ea typeface="ＭＳ Ｐゴシック"/>
                <a:cs typeface="ＭＳ Ｐゴシック"/>
              </a:rPr>
              <a:t>and certain things that I will control.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E58578C8-DAC8-4CC5-A6FF-72A4C1DB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2" y="533400"/>
            <a:ext cx="15033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http://laboracademy.org/wp-content/uploads/2012/06/business_partner_puzzle.jpg">
            <a:extLst>
              <a:ext uri="{FF2B5EF4-FFF2-40B4-BE49-F238E27FC236}">
                <a16:creationId xmlns:a16="http://schemas.microsoft.com/office/drawing/2014/main" id="{7F0E9BE8-373B-4B7F-93D4-B0040130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7168" b="20047"/>
          <a:stretch>
            <a:fillRect/>
          </a:stretch>
        </p:blipFill>
        <p:spPr bwMode="auto">
          <a:xfrm>
            <a:off x="2084388" y="3408363"/>
            <a:ext cx="6172200" cy="264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EA56FF79-7BD2-45E7-B624-BBA9019C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2730502"/>
            <a:ext cx="3886200" cy="267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418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 the Employer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 the initial price based on market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 comfortable with the initial price </a:t>
            </a:r>
          </a:p>
        </p:txBody>
      </p:sp>
      <p:sp>
        <p:nvSpPr>
          <p:cNvPr id="50179" name="Text Box 12">
            <a:extLst>
              <a:ext uri="{FF2B5EF4-FFF2-40B4-BE49-F238E27FC236}">
                <a16:creationId xmlns:a16="http://schemas.microsoft.com/office/drawing/2014/main" id="{38C59B24-F4AA-4BB8-88C1-8CAECAD9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2732088"/>
            <a:ext cx="3962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Expose</a:t>
            </a:r>
            <a:r>
              <a:rPr lang="en-US" altLang="en-US" sz="2800" b="1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your house     to the entire market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Listen to what the market tells us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>
                <a:solidFill>
                  <a:prstClr val="black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Report to you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3E1972-140A-42E3-8103-98CBE2BBEA59}"/>
              </a:ext>
            </a:extLst>
          </p:cNvPr>
          <p:cNvSpPr txBox="1">
            <a:spLocks noChangeArrowheads="1"/>
          </p:cNvSpPr>
          <p:nvPr/>
        </p:nvSpPr>
        <p:spPr>
          <a:xfrm>
            <a:off x="2308227" y="1436688"/>
            <a:ext cx="2125663" cy="1154112"/>
          </a:xfrm>
          <a:prstGeom prst="rect">
            <a:avLst/>
          </a:prstGeom>
        </p:spPr>
        <p:txBody>
          <a:bodyPr anchor="b"/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u="sng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Your Job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DEFBA-E890-4DA8-A524-322A9E39461D}"/>
              </a:ext>
            </a:extLst>
          </p:cNvPr>
          <p:cNvSpPr txBox="1"/>
          <p:nvPr/>
        </p:nvSpPr>
        <p:spPr>
          <a:xfrm>
            <a:off x="5486400" y="1892302"/>
            <a:ext cx="30178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u="sng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My Job</a:t>
            </a:r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D5AE44B3-8835-4B66-952F-9CFF50DD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447677"/>
            <a:ext cx="17383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 descr="http://www.smpswisconsin.org/site/wp-content/uploads/2012/09/saves_time_money.jpg">
            <a:extLst>
              <a:ext uri="{FF2B5EF4-FFF2-40B4-BE49-F238E27FC236}">
                <a16:creationId xmlns:a16="http://schemas.microsoft.com/office/drawing/2014/main" id="{DCD321D9-6AA0-4139-A637-006A376D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990600"/>
            <a:ext cx="660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EB0AB3-E8A2-4F61-8F22-29DF3412996D}"/>
              </a:ext>
            </a:extLst>
          </p:cNvPr>
          <p:cNvSpPr/>
          <p:nvPr/>
        </p:nvSpPr>
        <p:spPr>
          <a:xfrm rot="19935555">
            <a:off x="5321107" y="789339"/>
            <a:ext cx="31670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A42ED-3CC1-4109-BA29-53B6B5A8B40C}"/>
              </a:ext>
            </a:extLst>
          </p:cNvPr>
          <p:cNvSpPr/>
          <p:nvPr/>
        </p:nvSpPr>
        <p:spPr>
          <a:xfrm rot="19892907">
            <a:off x="2009644" y="1121927"/>
            <a:ext cx="18565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TIME</a:t>
            </a:r>
          </a:p>
        </p:txBody>
      </p:sp>
      <p:pic>
        <p:nvPicPr>
          <p:cNvPr id="51205" name="Picture 2">
            <a:extLst>
              <a:ext uri="{FF2B5EF4-FFF2-40B4-BE49-F238E27FC236}">
                <a16:creationId xmlns:a16="http://schemas.microsoft.com/office/drawing/2014/main" id="{41922E1B-866D-45D6-8B1B-6635F908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5029202"/>
            <a:ext cx="22653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285</Words>
  <Application>Microsoft Office PowerPoint</Application>
  <PresentationFormat>On-screen Show (4:3)</PresentationFormat>
  <Paragraphs>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Californian FB</vt:lpstr>
      <vt:lpstr>Cambria</vt:lpstr>
      <vt:lpstr>Georgia</vt:lpstr>
      <vt:lpstr>Lucida Sans Unicode</vt:lpstr>
      <vt:lpstr>Wingdings</vt:lpstr>
      <vt:lpstr>Wingdings 2</vt:lpstr>
      <vt:lpstr>Wingdings 3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To Create A Partnership </vt:lpstr>
      <vt:lpstr>PowerPoint Presentation</vt:lpstr>
      <vt:lpstr>PowerPoint Presentation</vt:lpstr>
      <vt:lpstr> uccessfully Selling your home  for maximum value. </vt:lpstr>
      <vt:lpstr>PowerPoint Presentation</vt:lpstr>
      <vt:lpstr>The first 14 days are  CRITICAL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Taylor</dc:creator>
  <cp:lastModifiedBy>Vanguard</cp:lastModifiedBy>
  <cp:revision>1</cp:revision>
  <dcterms:created xsi:type="dcterms:W3CDTF">2019-01-07T13:50:15Z</dcterms:created>
  <dcterms:modified xsi:type="dcterms:W3CDTF">2019-04-29T16:34:41Z</dcterms:modified>
</cp:coreProperties>
</file>