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3"/>
  </p:notesMasterIdLst>
  <p:sldIdLst>
    <p:sldId id="282" r:id="rId2"/>
    <p:sldId id="285" r:id="rId3"/>
    <p:sldId id="286" r:id="rId4"/>
    <p:sldId id="287" r:id="rId5"/>
    <p:sldId id="288" r:id="rId6"/>
    <p:sldId id="271" r:id="rId7"/>
    <p:sldId id="290" r:id="rId8"/>
    <p:sldId id="291" r:id="rId9"/>
    <p:sldId id="292" r:id="rId10"/>
    <p:sldId id="293" r:id="rId11"/>
    <p:sldId id="294" r:id="rId12"/>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2D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49670" autoAdjust="0"/>
  </p:normalViewPr>
  <p:slideViewPr>
    <p:cSldViewPr>
      <p:cViewPr>
        <p:scale>
          <a:sx n="114" d="100"/>
          <a:sy n="114" d="100"/>
        </p:scale>
        <p:origin x="1560" y="12"/>
      </p:cViewPr>
      <p:guideLst>
        <p:guide orient="horz" pos="2160"/>
        <p:guide pos="2880"/>
      </p:guideLst>
    </p:cSldViewPr>
  </p:slideViewPr>
  <p:outlineViewPr>
    <p:cViewPr>
      <p:scale>
        <a:sx n="33" d="100"/>
        <a:sy n="33" d="100"/>
      </p:scale>
      <p:origin x="0" y="-1238"/>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US"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5E73A64A-2D4E-4C5C-883E-F512E0633E60}" type="datetimeFigureOut">
              <a:rPr lang="en-US" smtClean="0"/>
              <a:t>4/29/2019</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US"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24381400-FAFE-4185-9F35-DAAAC47AAA7D}" type="slidenum">
              <a:rPr lang="en-US" smtClean="0"/>
              <a:t>‹#›</a:t>
            </a:fld>
            <a:endParaRPr lang="en-US" dirty="0"/>
          </a:p>
        </p:txBody>
      </p:sp>
    </p:spTree>
    <p:extLst>
      <p:ext uri="{BB962C8B-B14F-4D97-AF65-F5344CB8AC3E}">
        <p14:creationId xmlns:p14="http://schemas.microsoft.com/office/powerpoint/2010/main" val="1225880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taking your time to talk with me, have you had a chance to look through the packet I sent?</a:t>
            </a:r>
          </a:p>
          <a:p>
            <a:r>
              <a:rPr lang="en-US" baseline="0" dirty="0"/>
              <a:t>(Regardless of answer)  Good, I think if we spend some time tonight we can make the whole process of relocating easier for you, that is what other people moving into the area have found.  Let me go through the pages of the magazine and I will answer your questions as we go along.</a:t>
            </a:r>
          </a:p>
          <a:p>
            <a:endParaRPr lang="en-US" baseline="0" dirty="0"/>
          </a:p>
          <a:p>
            <a:r>
              <a:rPr lang="en-US" baseline="0" dirty="0"/>
              <a:t>Do you have the magazine open?  (if not show them how to go to the link and open it)</a:t>
            </a:r>
            <a:endParaRPr lang="en-US" dirty="0"/>
          </a:p>
        </p:txBody>
      </p:sp>
      <p:sp>
        <p:nvSpPr>
          <p:cNvPr id="4" name="Slide Number Placeholder 3"/>
          <p:cNvSpPr>
            <a:spLocks noGrp="1"/>
          </p:cNvSpPr>
          <p:nvPr>
            <p:ph type="sldNum" sz="quarter" idx="10"/>
          </p:nvPr>
        </p:nvSpPr>
        <p:spPr/>
        <p:txBody>
          <a:bodyPr/>
          <a:lstStyle/>
          <a:p>
            <a:fld id="{24381400-FAFE-4185-9F35-DAAAC47AAA7D}" type="slidenum">
              <a:rPr lang="en-US" smtClean="0"/>
              <a:t>1</a:t>
            </a:fld>
            <a:endParaRPr lang="en-US" dirty="0"/>
          </a:p>
        </p:txBody>
      </p:sp>
    </p:spTree>
    <p:extLst>
      <p:ext uri="{BB962C8B-B14F-4D97-AF65-F5344CB8AC3E}">
        <p14:creationId xmlns:p14="http://schemas.microsoft.com/office/powerpoint/2010/main" val="2054497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Next</a:t>
            </a:r>
            <a:r>
              <a:rPr lang="en-US" baseline="0" dirty="0"/>
              <a:t> is my job.</a:t>
            </a:r>
            <a:endParaRPr lang="en-US" dirty="0"/>
          </a:p>
          <a:p>
            <a:pPr algn="just"/>
            <a:endParaRPr lang="en-US" dirty="0"/>
          </a:p>
          <a:p>
            <a:pPr algn="just"/>
            <a:r>
              <a:rPr lang="en-US" dirty="0"/>
              <a:t>I</a:t>
            </a:r>
            <a:r>
              <a:rPr lang="en-US" baseline="0" dirty="0"/>
              <a:t> am a transaction broker, which is what the State of Florida considers me.</a:t>
            </a:r>
            <a:endParaRPr lang="en-US" dirty="0"/>
          </a:p>
          <a:p>
            <a:pPr algn="just"/>
            <a:endParaRPr lang="en-US" dirty="0"/>
          </a:p>
          <a:p>
            <a:pPr algn="just"/>
            <a:r>
              <a:rPr lang="en-US" dirty="0"/>
              <a:t>I</a:t>
            </a:r>
            <a:r>
              <a:rPr lang="en-US" baseline="0" dirty="0"/>
              <a:t> will do all of the things that are on the list on this slide, you can count on me for these.</a:t>
            </a:r>
          </a:p>
          <a:p>
            <a:pPr algn="just"/>
            <a:endParaRPr lang="en-US" baseline="0" dirty="0"/>
          </a:p>
          <a:p>
            <a:pPr algn="just"/>
            <a:r>
              <a:rPr lang="en-US" baseline="0" dirty="0"/>
              <a:t>If you have bought/Since you have bought homes before what has happened tonight is a probably a little different from what you have experienced in the past.  </a:t>
            </a:r>
          </a:p>
          <a:p>
            <a:pPr algn="just"/>
            <a:endParaRPr lang="en-US" baseline="0" dirty="0"/>
          </a:p>
          <a:p>
            <a:pPr algn="just"/>
            <a:r>
              <a:rPr lang="en-US" baseline="0" dirty="0"/>
              <a:t>Most agents show everything that they can, waste their customers time, and try to get them into any house that they can sell them.  I won’t do that to you.  I will work to insure that you are pleased with the home you buy and that you feel that you received excellent assistance.  </a:t>
            </a:r>
            <a:r>
              <a:rPr lang="en-US" u="sng" baseline="0" dirty="0"/>
              <a:t>Are you comfortable with that?</a:t>
            </a:r>
          </a:p>
          <a:p>
            <a:pPr algn="just"/>
            <a:endParaRPr lang="en-US" baseline="0" dirty="0"/>
          </a:p>
          <a:p>
            <a:pPr algn="just"/>
            <a:r>
              <a:rPr lang="en-US" baseline="0" dirty="0"/>
              <a:t>Most agents also work with from 6 to 10 buyers at any time.  I work with from 1 to 3 and concentrate on doing a good job for each of them.  So it is important to me that you know that I only get paid if you purchase a house through me and in order for me to invest my time in helping you get the best possible home at the best possible price, I have to know that you are going to buy a home with me. That way I don’t have to be concerned about my interests and I can invest and focus my energies on your priorities.  I find that works best for my customer and for me. </a:t>
            </a:r>
            <a:r>
              <a:rPr lang="en-US" u="sng" baseline="0" dirty="0"/>
              <a:t>Does that sound like something that will work for you? Can we make that commitment to each other?</a:t>
            </a:r>
          </a:p>
          <a:p>
            <a:pPr algn="just"/>
            <a:endParaRPr lang="en-US" u="sng" baseline="0" dirty="0"/>
          </a:p>
          <a:p>
            <a:pPr algn="just"/>
            <a:r>
              <a:rPr lang="en-US" b="1" baseline="0" dirty="0"/>
              <a:t>THIS IS THE KEY TO THE ENTIRE PROCESS.  WE HAVE ESTABLISHED THAT WE WILL BRING MORE VALUE TO THE TRANSACTION THAN OTHER AGENT BUT THAT IF THE BUYER WANTS TO TAKE ADVANTAGE OF THAT VALUE WE HAVE TO KNOW THAT HE IS OUR CUSTOMER. WHEN THE BUYER SAYS “YES” ALL YOU HAVE TO DO IS SHAKE HIS HAND AND TELL HIM THAT YOU ARE LOOKING FORWARD TO WORKING WITH HIM. YOU HAVE NOW MADE YOUR SALE, FINDING THE HOUSE IS ONLY FILLING THE ORDER AND SINCE YOU ARE ON THE SAME TEAM IF HE IS RESONABLE IT SHOULD BE EASY TO DO.</a:t>
            </a:r>
          </a:p>
          <a:p>
            <a:pPr algn="just"/>
            <a:endParaRPr lang="en-US" b="1" baseline="0" dirty="0"/>
          </a:p>
          <a:p>
            <a:pPr algn="just"/>
            <a:r>
              <a:rPr lang="en-US" b="0" baseline="0" dirty="0"/>
              <a:t>Great! I look forward to working with you and making this the best home buying experience you have ever had. </a:t>
            </a:r>
            <a:r>
              <a:rPr lang="en-US" b="0" u="sng" baseline="0" dirty="0"/>
              <a:t>Do you have any other questions I can answer at this point?</a:t>
            </a:r>
          </a:p>
          <a:p>
            <a:pPr algn="just"/>
            <a:endParaRPr lang="en-US" b="0" baseline="0" dirty="0"/>
          </a:p>
          <a:p>
            <a:pPr algn="just"/>
            <a:endParaRPr lang="en-US" b="0" baseline="0" dirty="0"/>
          </a:p>
          <a:p>
            <a:pPr algn="just"/>
            <a:endParaRPr lang="en-US" b="0" dirty="0"/>
          </a:p>
        </p:txBody>
      </p:sp>
    </p:spTree>
    <p:extLst>
      <p:ext uri="{BB962C8B-B14F-4D97-AF65-F5344CB8AC3E}">
        <p14:creationId xmlns:p14="http://schemas.microsoft.com/office/powerpoint/2010/main" val="282444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There is one more slide and that is how we will work on the actual house hunting trip.  I am not going</a:t>
            </a:r>
            <a:r>
              <a:rPr lang="en-US" baseline="0" dirty="0"/>
              <a:t> to cover that now, but when you get to town we will sit down, go over the inventory and go over the actual house hunting process to make it as easy as possible.  </a:t>
            </a:r>
            <a:r>
              <a:rPr lang="en-US" u="sng" baseline="0" dirty="0"/>
              <a:t>How does that sound to you?</a:t>
            </a:r>
            <a:r>
              <a:rPr lang="en-US" u="none" baseline="0" dirty="0"/>
              <a:t>  </a:t>
            </a:r>
          </a:p>
          <a:p>
            <a:pPr algn="just"/>
            <a:r>
              <a:rPr lang="en-US" u="none" baseline="0" dirty="0"/>
              <a:t> Great I really look forward to working with you.</a:t>
            </a:r>
          </a:p>
          <a:p>
            <a:pPr algn="just"/>
            <a:endParaRPr lang="en-US" u="none" baseline="0" dirty="0"/>
          </a:p>
          <a:p>
            <a:pPr algn="just"/>
            <a:r>
              <a:rPr lang="en-US" b="1" dirty="0"/>
              <a:t>THE REST OF THIS</a:t>
            </a:r>
            <a:r>
              <a:rPr lang="en-US" b="1" baseline="0" dirty="0"/>
              <a:t> SLIDE IS COVERED AT A MEETING WITH YOUR CUSTOMERS WHEN THEY ARE IN TOWN AND BEFORE YOU START TO SHOW HOMES.</a:t>
            </a:r>
            <a:endParaRPr lang="en-US" b="1" dirty="0"/>
          </a:p>
          <a:p>
            <a:pPr algn="just"/>
            <a:endParaRPr lang="en-US" dirty="0"/>
          </a:p>
          <a:p>
            <a:pPr algn="just"/>
            <a:r>
              <a:rPr lang="en-US" dirty="0"/>
              <a:t>Lastly, lets talk about actually finding the house. When do you want to start?</a:t>
            </a:r>
            <a:r>
              <a:rPr lang="en-US" baseline="0" dirty="0"/>
              <a:t>     OR </a:t>
            </a:r>
          </a:p>
          <a:p>
            <a:pPr algn="just"/>
            <a:r>
              <a:rPr lang="en-US" baseline="0" dirty="0"/>
              <a:t>Shall </a:t>
            </a:r>
            <a:r>
              <a:rPr lang="en-US" dirty="0"/>
              <a:t>we</a:t>
            </a:r>
            <a:r>
              <a:rPr lang="en-US" baseline="0" dirty="0"/>
              <a:t> meet Saturday (or other day) morning/afternoon?.</a:t>
            </a:r>
          </a:p>
          <a:p>
            <a:pPr algn="just"/>
            <a:endParaRPr lang="en-US" baseline="0" dirty="0"/>
          </a:p>
          <a:p>
            <a:pPr algn="just"/>
            <a:r>
              <a:rPr lang="en-US" baseline="0" dirty="0"/>
              <a:t>Lets meet here, at your residence, at 9:30 (or whatever is appropriate).  I will bring the donuts and you make the coffee, fair enough?</a:t>
            </a:r>
          </a:p>
          <a:p>
            <a:pPr algn="just"/>
            <a:endParaRPr lang="en-US" baseline="0" dirty="0"/>
          </a:p>
          <a:p>
            <a:pPr algn="just"/>
            <a:r>
              <a:rPr lang="en-US" baseline="0" dirty="0"/>
              <a:t>We will:</a:t>
            </a:r>
          </a:p>
          <a:p>
            <a:pPr marL="241610" indent="-241610" algn="just">
              <a:buFont typeface="+mj-lt"/>
              <a:buAutoNum type="arabicPeriod"/>
            </a:pPr>
            <a:r>
              <a:rPr lang="en-US" baseline="0" dirty="0"/>
              <a:t>Go over the itinerary.  I will bring a print out of the houses we are going to see and a route map so that we have all of that organized</a:t>
            </a:r>
          </a:p>
          <a:p>
            <a:pPr marL="241610" indent="-241610" algn="just">
              <a:buFont typeface="+mj-lt"/>
              <a:buAutoNum type="arabicPeriod"/>
            </a:pPr>
            <a:r>
              <a:rPr lang="en-US" baseline="0" dirty="0"/>
              <a:t>I will answer any questions that you have about</a:t>
            </a:r>
          </a:p>
          <a:p>
            <a:pPr marL="724831" lvl="1" indent="-241610" algn="just">
              <a:buFont typeface="+mj-lt"/>
              <a:buAutoNum type="alphaUcPeriod"/>
            </a:pPr>
            <a:r>
              <a:rPr lang="en-US" baseline="0" dirty="0"/>
              <a:t>The PASA</a:t>
            </a:r>
          </a:p>
          <a:p>
            <a:pPr marL="724831" lvl="1" indent="-241610" algn="just">
              <a:buFont typeface="+mj-lt"/>
              <a:buAutoNum type="alphaUcPeriod"/>
            </a:pPr>
            <a:r>
              <a:rPr lang="en-US" baseline="0" dirty="0"/>
              <a:t>Expenses</a:t>
            </a:r>
          </a:p>
          <a:p>
            <a:pPr marL="724831" lvl="1" indent="-241610" algn="just">
              <a:buFont typeface="+mj-lt"/>
              <a:buAutoNum type="alphaUcPeriod"/>
            </a:pPr>
            <a:r>
              <a:rPr lang="en-US" baseline="0" dirty="0"/>
              <a:t>Downpayments</a:t>
            </a:r>
          </a:p>
          <a:p>
            <a:pPr marL="724831" lvl="1" indent="-241610" algn="just">
              <a:buFont typeface="+mj-lt"/>
              <a:buAutoNum type="alphaUcPeriod"/>
            </a:pPr>
            <a:r>
              <a:rPr lang="en-US" baseline="0" dirty="0"/>
              <a:t>Financing</a:t>
            </a:r>
          </a:p>
          <a:p>
            <a:pPr marL="241610" indent="-241610" algn="just">
              <a:buFont typeface="+mj-lt"/>
              <a:buAutoNum type="arabicPeriod"/>
            </a:pPr>
            <a:r>
              <a:rPr lang="en-US" baseline="0" dirty="0"/>
              <a:t>I will have the pre-approval letter from your lender/You will have the pre-approval letter from your lender</a:t>
            </a:r>
          </a:p>
          <a:p>
            <a:pPr marL="241610" indent="-241610" algn="just">
              <a:buFont typeface="+mj-lt"/>
              <a:buAutoNum type="arabicPeriod"/>
            </a:pPr>
            <a:r>
              <a:rPr lang="en-US" baseline="0" dirty="0"/>
              <a:t>I’ll schedule our first appointment for 10:15, so we will be on the road by 10:00 and work all day long unless we find the right home sooner.  </a:t>
            </a:r>
            <a:r>
              <a:rPr lang="en-US" u="sng" baseline="0" dirty="0"/>
              <a:t>Does that work for you?</a:t>
            </a:r>
          </a:p>
          <a:p>
            <a:pPr algn="just"/>
            <a:endParaRPr lang="en-US" baseline="0" dirty="0"/>
          </a:p>
          <a:p>
            <a:pPr algn="just"/>
            <a:r>
              <a:rPr lang="en-US" baseline="0" dirty="0"/>
              <a:t>Lets talk about the showing routine</a:t>
            </a:r>
          </a:p>
          <a:p>
            <a:pPr marL="241610" indent="-241610" algn="just">
              <a:buFont typeface="+mj-lt"/>
              <a:buAutoNum type="arabicPeriod"/>
            </a:pPr>
            <a:r>
              <a:rPr lang="en-US" baseline="0" dirty="0"/>
              <a:t>I want you to look at each home by yourselves.  I will be close by if you have questions.  Take your time.  Look in the closets, loiter in the rooms, check out the garage, sit in the family room, get a feel for the house.  If the seller is present, hopefully he/she won’t be, I will carry on a conversation with him/her and try to keep him/her away from you.  Remember it takes a lot more time to “decide on” a house than to decide it is not right for you.  </a:t>
            </a:r>
          </a:p>
          <a:p>
            <a:pPr marL="241610" indent="-241610" algn="just">
              <a:buFont typeface="+mj-lt"/>
              <a:buAutoNum type="arabicPeriod"/>
            </a:pPr>
            <a:r>
              <a:rPr lang="en-US" baseline="0" dirty="0"/>
              <a:t>Afterwards we will walk out into the backyard/go sit in the car and I will ask you what you liked and didn’t like.  The better you “debrief” me the more I can help you clarify your thoughts.</a:t>
            </a:r>
          </a:p>
          <a:p>
            <a:pPr marL="241610" indent="-241610" algn="just">
              <a:buFont typeface="+mj-lt"/>
              <a:buAutoNum type="arabicPeriod"/>
            </a:pPr>
            <a:r>
              <a:rPr lang="en-US" baseline="0" dirty="0"/>
              <a:t>If we go to a house and we know right away that it is not the right one, we will still go in to be courteous, but we will take a cursory look and then leave</a:t>
            </a:r>
            <a:r>
              <a:rPr lang="en-US" u="sng" baseline="0" dirty="0"/>
              <a:t>.  OK?</a:t>
            </a:r>
          </a:p>
          <a:p>
            <a:pPr marL="241610" indent="-241610" algn="just">
              <a:buFont typeface="+mj-lt"/>
              <a:buAutoNum type="arabicPeriod"/>
            </a:pPr>
            <a:r>
              <a:rPr lang="en-US" baseline="0" dirty="0"/>
              <a:t>Then we will go to the second house and go through the same process.  The only thing that will be different is that I will ask you to make a decision between the two.  This does not mean that  you are going to buy one or the other, you may not like either, but you have to keep deciding between two.   Worse than not liking either is liking them all.  If we like them all we will never make a good decision.  </a:t>
            </a:r>
            <a:r>
              <a:rPr lang="en-US" u="sng" baseline="0" dirty="0"/>
              <a:t>Does that make sense to you?</a:t>
            </a:r>
          </a:p>
          <a:p>
            <a:pPr marL="241610" indent="-241610" algn="just">
              <a:buFont typeface="+mj-lt"/>
              <a:buAutoNum type="arabicPeriod"/>
            </a:pPr>
            <a:r>
              <a:rPr lang="en-US" baseline="0" dirty="0"/>
              <a:t>We will look at 4 homes and assuming we have not found the right house then we will take a break.  It will be close to the lunch hour and I will buy lunch and we can talk over the morning’s activities and the homes we will see in the afternoon.  </a:t>
            </a:r>
            <a:r>
              <a:rPr lang="en-US" u="sng" baseline="0" dirty="0"/>
              <a:t>So far so good?</a:t>
            </a:r>
          </a:p>
          <a:p>
            <a:pPr marL="241610" indent="-241610" algn="just">
              <a:buFont typeface="+mj-lt"/>
              <a:buAutoNum type="arabicPeriod"/>
            </a:pPr>
            <a:r>
              <a:rPr lang="en-US" baseline="0" dirty="0"/>
              <a:t>At the end of the day if we haven’t found the home we will go someplace and sit down with the computer.  If there are more in our original parameters that may meet our needs we will schedule appointments to see them, if there are not we will talk about how we want to change our criteria to keep homing in on the right one, </a:t>
            </a:r>
            <a:r>
              <a:rPr lang="en-US" u="sng" baseline="0" dirty="0"/>
              <a:t>does that make sense to you?  </a:t>
            </a:r>
          </a:p>
          <a:p>
            <a:pPr algn="just"/>
            <a:r>
              <a:rPr lang="en-US" b="1" baseline="0" dirty="0"/>
              <a:t>      </a:t>
            </a:r>
          </a:p>
          <a:p>
            <a:pPr lvl="1" algn="just"/>
            <a:r>
              <a:rPr lang="en-US" b="1" baseline="0" dirty="0"/>
              <a:t>THIS IS A KEY PIECE MOST AGENTS MISS.  IF YOU HAVE NOT FOUND THE RIGHT HOUSE YOU MUST KEEP THE MOMENTUM GOING.  YOU CANNOT “CALL THEM NEXT WEEK” TO “SET UP ANOTHER TIME”  YOU ARE FRUSTRATED AND SO ARE THEY.  IF YOU CANNOT MOVE THE BALL FORWARD HERE YOU STAND A GOOD CHANCE OF LOSING THEM.  </a:t>
            </a:r>
          </a:p>
          <a:p>
            <a:pPr lvl="1" algn="just"/>
            <a:endParaRPr lang="en-US" b="1" baseline="0" dirty="0"/>
          </a:p>
          <a:p>
            <a:pPr algn="just"/>
            <a:r>
              <a:rPr lang="en-US" b="0" baseline="0" dirty="0"/>
              <a:t>If we feel that we have found the right home during our travels we need to be able to act.  There are two ways to approach this.  Some purchasers want to go back and visit the home again before making an offer.  If you want to do this we certainly can.  However, if we are going to make an offer other than asking price, our obvious interest in the home could hurt our negotiating position.  The other way to do this is when we are in the home, if you really like </a:t>
            </a:r>
            <a:r>
              <a:rPr lang="en-US" b="0" strike="noStrike" baseline="0" dirty="0"/>
              <a:t>it ,and believe </a:t>
            </a:r>
            <a:r>
              <a:rPr lang="en-US" b="0" baseline="0" dirty="0"/>
              <a:t>this may be the one, then give me a sign and we will take more time.  If the seller is there I will try to keep him away.  If not I will go with you through the home and we can take another good look at all of the cosmetics and decide what we want to ask to have stay with the home.  If we do it this way when we leave we will have a good idea of what we are going to ask for because we don’t want to come back until after the seller has signed the PASA.  </a:t>
            </a:r>
            <a:r>
              <a:rPr lang="en-US" b="0" u="sng" baseline="0" dirty="0"/>
              <a:t>Which way do you want to handle this?  </a:t>
            </a:r>
          </a:p>
          <a:p>
            <a:pPr algn="just"/>
            <a:endParaRPr lang="en-US" b="0" baseline="0" dirty="0"/>
          </a:p>
          <a:p>
            <a:pPr algn="just"/>
            <a:r>
              <a:rPr lang="en-US" b="0" baseline="0" dirty="0"/>
              <a:t>      </a:t>
            </a:r>
            <a:r>
              <a:rPr lang="en-US" b="1" baseline="0" dirty="0"/>
              <a:t>THIS IS GOOD ADVICE AND SHOWS THAT YOU ARE THEIR ADVOCATE, IT ALSO ASSUMES THAT THEY ARE GOING TO BUY A HOUSE.  </a:t>
            </a:r>
          </a:p>
          <a:p>
            <a:pPr algn="just"/>
            <a:endParaRPr lang="en-US" b="1" baseline="0" dirty="0"/>
          </a:p>
          <a:p>
            <a:pPr algn="just"/>
            <a:r>
              <a:rPr lang="en-US" b="0" u="sng" baseline="0" dirty="0"/>
              <a:t>Any questions?</a:t>
            </a:r>
          </a:p>
          <a:p>
            <a:pPr algn="just"/>
            <a:endParaRPr lang="en-US" b="0" i="1" baseline="0" dirty="0"/>
          </a:p>
          <a:p>
            <a:pPr algn="just"/>
            <a:endParaRPr lang="en-US" b="0" baseline="0" dirty="0"/>
          </a:p>
          <a:p>
            <a:pPr algn="just"/>
            <a:r>
              <a:rPr lang="en-US" b="0" baseline="0" dirty="0"/>
              <a:t>Three last things.  First, the thing that will get any other possible purchasers off of the fence is your interest in the property.  If we see it and we like it the other agent will figure that out and push any other interested parties to submit an offer.  Remember when we talked about timing and I said it is important not to give the seller a lot of time to think about our offer?  </a:t>
            </a:r>
            <a:r>
              <a:rPr lang="en-US" b="0" u="sng" baseline="0" dirty="0"/>
              <a:t>We want to be able to act decisively, agreed?  Your money for the escrow deposit is available on Saturday isn’t it?  </a:t>
            </a:r>
          </a:p>
          <a:p>
            <a:pPr algn="just"/>
            <a:endParaRPr lang="en-US" b="1" u="sng" baseline="0" dirty="0"/>
          </a:p>
          <a:p>
            <a:pPr algn="just"/>
            <a:endParaRPr lang="en-US" b="1" u="sng" baseline="0" dirty="0"/>
          </a:p>
          <a:p>
            <a:pPr algn="just"/>
            <a:r>
              <a:rPr lang="en-US" b="1" baseline="0" dirty="0"/>
              <a:t>IT IS IMPORTANT THAT THE BUYER REALIZE THAT HE HAS TO HAVE THE MONEY AVAILABLE TO MAKE THE OFFER. </a:t>
            </a:r>
            <a:r>
              <a:rPr lang="en-US" b="0" baseline="0" dirty="0"/>
              <a:t> </a:t>
            </a:r>
            <a:r>
              <a:rPr lang="en-US" b="1" baseline="0" dirty="0"/>
              <a:t>PROPERLY EXPLAINING THE PROCESS, WHY WE DO THINGS THE WAY WE DO THEM AND GAININNG AGREEMENT HERE HELPS ELIMINATE “I WANT TO THINK ABOUT IT” WHICH MAY COST YOUR CUSTOMER THE #1 CHOICE AND POTENTIALLY DRIVE YOUR CUSTOMER TO ANOTHER AGENT.                          </a:t>
            </a:r>
          </a:p>
          <a:p>
            <a:pPr algn="just"/>
            <a:r>
              <a:rPr lang="en-US" b="0" baseline="0" dirty="0"/>
              <a:t>    </a:t>
            </a:r>
          </a:p>
          <a:p>
            <a:pPr algn="just"/>
            <a:r>
              <a:rPr lang="en-US" b="0" baseline="0" dirty="0"/>
              <a:t>  </a:t>
            </a:r>
          </a:p>
          <a:p>
            <a:pPr algn="just"/>
            <a:r>
              <a:rPr lang="en-US" b="0" baseline="0" dirty="0"/>
              <a:t>Two last items are pretty simple; you probably recognize that I am good at what I do but I want you to know two things:</a:t>
            </a:r>
          </a:p>
          <a:p>
            <a:pPr marL="231758" indent="-231758" algn="just">
              <a:buFont typeface="+mj-lt"/>
              <a:buAutoNum type="arabicPeriod"/>
            </a:pPr>
            <a:r>
              <a:rPr lang="en-US" b="0" baseline="0" dirty="0"/>
              <a:t>First I cannot convince you to buy the wrong home, and I wouldn’t try.  </a:t>
            </a:r>
            <a:r>
              <a:rPr lang="en-US" b="0" u="sng" baseline="0" dirty="0"/>
              <a:t>Are you comfortable with that?</a:t>
            </a:r>
          </a:p>
          <a:p>
            <a:pPr marL="231758" indent="-231758" algn="just">
              <a:buFont typeface="+mj-lt"/>
              <a:buAutoNum type="arabicPeriod"/>
            </a:pPr>
            <a:r>
              <a:rPr lang="en-US" b="0" baseline="0" dirty="0"/>
              <a:t>Second, I have seen every way possible of trying to make the “best buy” and most of them don’t work. The people who make the best buys are the ones who </a:t>
            </a:r>
            <a:r>
              <a:rPr lang="en-US" b="1" baseline="0" dirty="0"/>
              <a:t>know it when they see it</a:t>
            </a:r>
            <a:r>
              <a:rPr lang="en-US" b="0" baseline="0" dirty="0"/>
              <a:t> and then act on it.  When we are out looking you will know it when you see it and then everything else is easy.  </a:t>
            </a:r>
            <a:r>
              <a:rPr lang="en-US" b="0" u="sng" baseline="0" dirty="0"/>
              <a:t>Make sense?           </a:t>
            </a:r>
          </a:p>
          <a:p>
            <a:pPr algn="just"/>
            <a:r>
              <a:rPr lang="en-US" b="0" u="sng" baseline="0" dirty="0"/>
              <a:t>      </a:t>
            </a:r>
          </a:p>
          <a:p>
            <a:pPr algn="just"/>
            <a:endParaRPr lang="en-US" b="0" u="sng" baseline="0" dirty="0"/>
          </a:p>
          <a:p>
            <a:pPr algn="just"/>
            <a:r>
              <a:rPr lang="en-US" b="1" baseline="0" dirty="0"/>
              <a:t>YOU ARE “PRESELLING” YOUR CLOSE. WHEN YOU THINK YOU HAVE FOUND THE RIGHT HOUSE ALL YOU HAVE TO DO IS LOOK AT THE PURCHASER AND SAY “DIDN’T I TELL YOU THAT YOU WOULD KNOW IT WHEN YOU SAW IT?” IF YOU GET A POSITIVE AFFIRMATION, THEN THE NEXT STATEMENT IS “LETS TAKE A THOROUGH LOOK AND THEN GO TO THE OFFICE TO TAKE CARE OF THE PAPERWORK”. </a:t>
            </a:r>
          </a:p>
          <a:p>
            <a:pPr algn="just"/>
            <a:endParaRPr lang="en-US" b="1" baseline="0" dirty="0"/>
          </a:p>
          <a:p>
            <a:pPr algn="just"/>
            <a:r>
              <a:rPr lang="en-US" b="1" baseline="0" dirty="0"/>
              <a:t>IF YOUR BUYER IS NON-COMMITAL THEN DONT ASK HIM/HER TO BUY. YOU USUALLY ONLY GET ONE SHOT AT THE CLOSE.   IT IS DIFICULT TO TRY TO SELL MORE THAN ONE  HOUSE TO A CUSTOMER. </a:t>
            </a:r>
          </a:p>
          <a:p>
            <a:pPr algn="just"/>
            <a:endParaRPr lang="en-US" b="1" baseline="0" dirty="0"/>
          </a:p>
          <a:p>
            <a:pPr algn="just"/>
            <a:r>
              <a:rPr lang="en-US" b="0" u="sng" baseline="0" dirty="0"/>
              <a:t>Any other questions before we start to look?  </a:t>
            </a:r>
            <a:r>
              <a:rPr lang="en-US" b="0" baseline="0" dirty="0"/>
              <a:t>Good, then I want you to know I look forward to working with you and finding you that special home.</a:t>
            </a:r>
          </a:p>
          <a:p>
            <a:pPr algn="just"/>
            <a:endParaRPr lang="en-US" b="1" baseline="0" dirty="0"/>
          </a:p>
          <a:p>
            <a:pPr algn="just"/>
            <a:r>
              <a:rPr lang="en-US" b="1" baseline="0" dirty="0"/>
              <a:t>   </a:t>
            </a:r>
            <a:endParaRPr lang="en-US" b="0" dirty="0"/>
          </a:p>
        </p:txBody>
      </p:sp>
    </p:spTree>
    <p:extLst>
      <p:ext uri="{BB962C8B-B14F-4D97-AF65-F5344CB8AC3E}">
        <p14:creationId xmlns:p14="http://schemas.microsoft.com/office/powerpoint/2010/main" val="162398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As the slide</a:t>
            </a:r>
            <a:r>
              <a:rPr lang="en-US" baseline="0" dirty="0"/>
              <a:t> says the home buying process breaks down to 7 steps.  Lets talk about them</a:t>
            </a:r>
          </a:p>
          <a:p>
            <a:pPr algn="just"/>
            <a:endParaRPr lang="en-US" baseline="0" dirty="0"/>
          </a:p>
          <a:p>
            <a:pPr marL="241610" indent="-241610" algn="just">
              <a:buFont typeface="+mj-lt"/>
              <a:buAutoNum type="arabicPeriod"/>
            </a:pPr>
            <a:r>
              <a:rPr lang="en-US" baseline="0" dirty="0"/>
              <a:t>We will talk about the lender in detail in just a few moments and</a:t>
            </a:r>
          </a:p>
          <a:p>
            <a:pPr marL="241610" indent="-241610" algn="just">
              <a:buFont typeface="+mj-lt"/>
              <a:buAutoNum type="arabicPeriod"/>
            </a:pPr>
            <a:r>
              <a:rPr lang="en-US" baseline="0" dirty="0"/>
              <a:t>Later tonight we will talk about what you are looking for and start our comprehensive property search.  </a:t>
            </a:r>
          </a:p>
          <a:p>
            <a:pPr marL="241610" indent="-241610" algn="just">
              <a:buFont typeface="+mj-lt"/>
              <a:buAutoNum type="arabicPeriod"/>
            </a:pPr>
            <a:r>
              <a:rPr lang="en-US" baseline="0" dirty="0"/>
              <a:t>Before we start I want to talk about our exclusive internet technology.  This enables you to</a:t>
            </a:r>
          </a:p>
          <a:p>
            <a:pPr marL="712173" lvl="1" indent="-241610" algn="just">
              <a:buFont typeface="+mj-lt"/>
              <a:buAutoNum type="alphaUcPeriod"/>
            </a:pPr>
            <a:r>
              <a:rPr lang="en-US" baseline="0" dirty="0"/>
              <a:t>Conduct a thorough search of every house on the MLS</a:t>
            </a:r>
          </a:p>
          <a:p>
            <a:pPr marL="712173" lvl="1" indent="-241610" algn="just">
              <a:buFont typeface="+mj-lt"/>
              <a:buAutoNum type="alphaUcPeriod"/>
            </a:pPr>
            <a:r>
              <a:rPr lang="en-US" baseline="0" dirty="0"/>
              <a:t>Save your searches so that you can revisit them</a:t>
            </a:r>
          </a:p>
          <a:p>
            <a:pPr marL="712173" lvl="1" indent="-241610" algn="just">
              <a:buFont typeface="+mj-lt"/>
              <a:buAutoNum type="alphaUcPeriod"/>
            </a:pPr>
            <a:r>
              <a:rPr lang="en-US" baseline="0" dirty="0"/>
              <a:t>Have a really great app that geo locates that I will place on your phone(s) tonight.  </a:t>
            </a:r>
            <a:r>
              <a:rPr lang="en-US" u="sng" baseline="0" dirty="0"/>
              <a:t>Pretty cool, right?</a:t>
            </a:r>
            <a:endParaRPr lang="en-US" baseline="0" dirty="0"/>
          </a:p>
          <a:p>
            <a:pPr marL="712173" lvl="1" indent="-241610" algn="just">
              <a:buFont typeface="+mj-lt"/>
              <a:buAutoNum type="alphaUcPeriod"/>
            </a:pPr>
            <a:r>
              <a:rPr lang="en-US" baseline="0" dirty="0"/>
              <a:t>And it enables me to see what you are looking at so that we are always on the same page.  It is a brave new age in real estate and as usual Coldwell  Banker is leading the charge with technology that makes the whole process easier.</a:t>
            </a:r>
          </a:p>
          <a:p>
            <a:pPr marL="712173" lvl="1" indent="-241610" algn="just">
              <a:buFont typeface="+mj-lt"/>
              <a:buAutoNum type="alphaUcPeriod"/>
            </a:pPr>
            <a:r>
              <a:rPr lang="en-US" b="1" baseline="0" dirty="0"/>
              <a:t>SET UP THE CUSTOMER’S ACCESS TO ZAP AND PLACE THE APP ON THEIR CELL PHONES. </a:t>
            </a:r>
          </a:p>
          <a:p>
            <a:pPr marL="241610" indent="-241610" algn="just">
              <a:buFont typeface="+mj-lt"/>
              <a:buAutoNum type="arabicPeriod"/>
            </a:pPr>
            <a:r>
              <a:rPr lang="en-US" baseline="0" dirty="0"/>
              <a:t>After we have made a thorough internet search we will tour the cream of the crop and make certain that </a:t>
            </a:r>
          </a:p>
          <a:p>
            <a:pPr marL="724831" lvl="1" indent="-241610" algn="just">
              <a:buFont typeface="+mj-lt"/>
              <a:buAutoNum type="alphaUcPeriod"/>
            </a:pPr>
            <a:r>
              <a:rPr lang="en-US" baseline="0" dirty="0"/>
              <a:t>You have seen all of the alternatives</a:t>
            </a:r>
          </a:p>
          <a:p>
            <a:pPr marL="724831" lvl="1" indent="-241610" algn="just">
              <a:buFont typeface="+mj-lt"/>
              <a:buAutoNum type="alphaUcPeriod"/>
            </a:pPr>
            <a:r>
              <a:rPr lang="en-US" baseline="0" dirty="0"/>
              <a:t>You have found the best solution then, when we have found the right house</a:t>
            </a:r>
          </a:p>
          <a:p>
            <a:pPr marL="241610" indent="-241610" algn="just">
              <a:buFont typeface="+mj-lt"/>
              <a:buAutoNum type="arabicPeriod"/>
            </a:pPr>
            <a:r>
              <a:rPr lang="en-US" baseline="0" dirty="0"/>
              <a:t>I will write and present your offer.  </a:t>
            </a:r>
          </a:p>
          <a:p>
            <a:pPr marL="241610" indent="-241610" algn="just">
              <a:buFont typeface="+mj-lt"/>
              <a:buAutoNum type="arabicPeriod"/>
            </a:pPr>
            <a:r>
              <a:rPr lang="en-US" baseline="0" dirty="0"/>
              <a:t>But before that I want to assure you that we will see everything that is available, </a:t>
            </a:r>
            <a:r>
              <a:rPr lang="en-US" u="sng" baseline="0" dirty="0"/>
              <a:t>that is what I would want and I assume that is what you want, am I correct about that?</a:t>
            </a:r>
          </a:p>
          <a:p>
            <a:pPr marL="241610" indent="-241610" algn="just">
              <a:buFont typeface="+mj-lt"/>
              <a:buAutoNum type="arabicPeriod"/>
            </a:pPr>
            <a:r>
              <a:rPr lang="en-US" baseline="0" dirty="0"/>
              <a:t>A couple of words about offers.</a:t>
            </a:r>
          </a:p>
          <a:p>
            <a:pPr marL="724831" lvl="1" indent="-241610" algn="just">
              <a:buFont typeface="+mj-lt"/>
              <a:buAutoNum type="alphaUcPeriod"/>
            </a:pPr>
            <a:r>
              <a:rPr lang="en-US" baseline="0" dirty="0"/>
              <a:t>Most people do not offer full price on the first offer, but there are exceptions to this</a:t>
            </a:r>
          </a:p>
          <a:p>
            <a:pPr marL="1256140" lvl="2" indent="-289698" algn="just">
              <a:buFont typeface="+mj-lt"/>
              <a:buAutoNum type="romanUcPeriod"/>
            </a:pPr>
            <a:r>
              <a:rPr lang="en-US" baseline="0" dirty="0"/>
              <a:t>If you find the one house that will work, it would be silly to let it get away over less than $30 a month, right? At the present mortgage rates $5000 of sales price equates to just $25 a month of principal and interest. </a:t>
            </a:r>
            <a:r>
              <a:rPr lang="en-US" b="1" baseline="0" dirty="0"/>
              <a:t>(USE YOUR CALCULATOR TO DETERMINE THE CURRENT RATE PER THOUSAND $, THE MONTHLY REPAYMENT OF $1000 $ 4.5% OVER 30 YEARS IS $5.07, THEREFORE $4,000 OF MTG AMOUNT IS LESS THAN $30)</a:t>
            </a:r>
            <a:endParaRPr lang="en-US" baseline="0" dirty="0"/>
          </a:p>
          <a:p>
            <a:pPr marL="1256140" lvl="2" indent="-289698" algn="just">
              <a:buFont typeface="+mj-lt"/>
              <a:buAutoNum type="romanUcPeriod"/>
            </a:pPr>
            <a:r>
              <a:rPr lang="en-US" baseline="0" dirty="0"/>
              <a:t>If there is one house that is head and shoulders above the others it would be silly to let it go for $15 or $20 a month, </a:t>
            </a:r>
            <a:r>
              <a:rPr lang="en-US" u="sng" baseline="0" dirty="0"/>
              <a:t>agreed?</a:t>
            </a:r>
            <a:r>
              <a:rPr lang="en-US" baseline="0" dirty="0"/>
              <a:t>  or</a:t>
            </a:r>
          </a:p>
          <a:p>
            <a:pPr marL="1256140" lvl="2" indent="-289698" algn="just">
              <a:buFont typeface="+mj-lt"/>
              <a:buAutoNum type="romanUcPeriod"/>
            </a:pPr>
            <a:r>
              <a:rPr lang="en-US" baseline="0" dirty="0"/>
              <a:t>If there are multiple offers you may want to offer full price on your first offer</a:t>
            </a:r>
          </a:p>
          <a:p>
            <a:pPr marL="724831" lvl="1" indent="-241610" algn="just">
              <a:buFont typeface="+mj-lt"/>
              <a:buAutoNum type="alphaUcPeriod"/>
            </a:pPr>
            <a:r>
              <a:rPr lang="en-US" baseline="0" dirty="0"/>
              <a:t>We will talk more about that later on, but the important things to know are</a:t>
            </a:r>
          </a:p>
          <a:p>
            <a:pPr marL="1256140" lvl="2" indent="-289698" algn="just">
              <a:buFont typeface="+mj-lt"/>
              <a:buAutoNum type="romanUcPeriod"/>
            </a:pPr>
            <a:r>
              <a:rPr lang="en-US" baseline="0" dirty="0"/>
              <a:t>I will give you an honest evaluation of the situation</a:t>
            </a:r>
          </a:p>
          <a:p>
            <a:pPr marL="1256140" lvl="2" indent="-289698" algn="just">
              <a:buFont typeface="+mj-lt"/>
              <a:buAutoNum type="romanUcPeriod"/>
            </a:pPr>
            <a:r>
              <a:rPr lang="en-US" baseline="0" dirty="0"/>
              <a:t>I will never suggest you do something I wouldn’t do</a:t>
            </a:r>
          </a:p>
          <a:p>
            <a:pPr marL="1256140" lvl="2" indent="-289698" algn="just">
              <a:buFont typeface="+mj-lt"/>
              <a:buAutoNum type="romanUcPeriod"/>
            </a:pPr>
            <a:r>
              <a:rPr lang="en-US" baseline="0" dirty="0"/>
              <a:t>You are always in charge and I will do what you direct me </a:t>
            </a:r>
            <a:r>
              <a:rPr lang="en-US" u="none" baseline="0" dirty="0"/>
              <a:t>to do</a:t>
            </a:r>
            <a:r>
              <a:rPr lang="en-US" u="sng" baseline="0" dirty="0"/>
              <a:t>  </a:t>
            </a:r>
            <a:r>
              <a:rPr lang="en-US" u="sng" baseline="0" dirty="0">
                <a:solidFill>
                  <a:srgbClr val="FF0000"/>
                </a:solidFill>
              </a:rPr>
              <a:t>Does that work for you?   </a:t>
            </a:r>
          </a:p>
          <a:p>
            <a:pPr marL="241610" indent="-241610" algn="just">
              <a:buFont typeface="+mj-lt"/>
              <a:buAutoNum type="arabicPeriod"/>
            </a:pPr>
            <a:r>
              <a:rPr lang="en-US" baseline="0" dirty="0"/>
              <a:t>When we find the right house and get it under contract there is a lot of work to do to get it to closing.,  I will be your point person on all of that.  We will talk about that some more later on tonight.</a:t>
            </a:r>
          </a:p>
          <a:p>
            <a:pPr marL="241610" indent="-241610" algn="just">
              <a:buFont typeface="+mj-lt"/>
              <a:buAutoNum type="arabicPeriod"/>
            </a:pPr>
            <a:r>
              <a:rPr lang="en-US" baseline="0" dirty="0"/>
              <a:t>Step 7 is simply attending the closing, we will give the seller the money and he will give us the keys.</a:t>
            </a:r>
          </a:p>
          <a:p>
            <a:pPr marL="241610" indent="-241610" algn="just">
              <a:buFont typeface="+mj-lt"/>
              <a:buAutoNum type="arabicPeriod"/>
            </a:pPr>
            <a:r>
              <a:rPr lang="en-US" u="sng" baseline="0" dirty="0"/>
              <a:t>Do you have any questions about the process?</a:t>
            </a:r>
          </a:p>
          <a:p>
            <a:pPr algn="just"/>
            <a:endParaRPr lang="en-US" baseline="0" dirty="0"/>
          </a:p>
          <a:p>
            <a:pPr algn="just"/>
            <a:r>
              <a:rPr lang="en-US" baseline="0" dirty="0"/>
              <a:t>Every transaction is not easy so before we start to look I tell all of my clients two things</a:t>
            </a:r>
          </a:p>
          <a:p>
            <a:pPr marL="241610" indent="-241610" algn="just">
              <a:buFont typeface="+mj-lt"/>
              <a:buAutoNum type="arabicPeriod"/>
            </a:pPr>
            <a:r>
              <a:rPr lang="en-US" baseline="0" dirty="0"/>
              <a:t>Being prepared will always make the best of everything and I will always be prepared</a:t>
            </a:r>
          </a:p>
          <a:p>
            <a:pPr marL="241610" indent="-241610" algn="just">
              <a:buFont typeface="+mj-lt"/>
              <a:buAutoNum type="arabicPeriod"/>
            </a:pPr>
            <a:r>
              <a:rPr lang="en-US" baseline="0" dirty="0"/>
              <a:t>We don’t control the other Realtor, the seller, the lender or any of the other parties and it can get difficult. If it does, remember there are two parts to the transaction: one is the house and the other is the transaction itself.  Don’t let a tough transaction cause you to throw away the right house. The transaction will end, the house will stay</a:t>
            </a:r>
          </a:p>
          <a:p>
            <a:pPr algn="just"/>
            <a:endParaRPr lang="en-US" baseline="0" dirty="0"/>
          </a:p>
          <a:p>
            <a:pPr algn="just"/>
            <a:r>
              <a:rPr lang="en-US" u="sng" baseline="0" dirty="0"/>
              <a:t>Does all of this make sense to you?</a:t>
            </a:r>
          </a:p>
          <a:p>
            <a:pPr algn="just"/>
            <a:endParaRPr lang="en-US" baseline="0" dirty="0"/>
          </a:p>
          <a:p>
            <a:pPr marL="241610" indent="-241610" algn="just">
              <a:buFont typeface="+mj-lt"/>
              <a:buAutoNum type="arabicPeriod"/>
            </a:pPr>
            <a:endParaRPr lang="en-US" dirty="0"/>
          </a:p>
        </p:txBody>
      </p:sp>
    </p:spTree>
    <p:extLst>
      <p:ext uri="{BB962C8B-B14F-4D97-AF65-F5344CB8AC3E}">
        <p14:creationId xmlns:p14="http://schemas.microsoft.com/office/powerpoint/2010/main" val="1983673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Rot="1" noChangeAspect="1" noChangeArrowheads="1" noTextEdit="1"/>
          </p:cNvSpPr>
          <p:nvPr>
            <p:ph type="sldImg"/>
          </p:nvPr>
        </p:nvSpPr>
        <p:spPr>
          <a:xfrm>
            <a:off x="1444625" y="1171575"/>
            <a:ext cx="4213225" cy="3160713"/>
          </a:xfrm>
          <a:ln/>
        </p:spPr>
      </p:sp>
      <p:sp>
        <p:nvSpPr>
          <p:cNvPr id="21508" name="Rectangle 3"/>
          <p:cNvSpPr>
            <a:spLocks noGrp="1" noChangeArrowheads="1"/>
          </p:cNvSpPr>
          <p:nvPr>
            <p:ph type="body" idx="1"/>
          </p:nvPr>
        </p:nvSpPr>
        <p:spPr>
          <a:noFill/>
          <a:ln/>
        </p:spPr>
        <p:txBody>
          <a:bodyPr/>
          <a:lstStyle/>
          <a:p>
            <a:pPr algn="just"/>
            <a:r>
              <a:rPr lang="en-US" dirty="0">
                <a:ea typeface="ＭＳ Ｐゴシック" pitchFamily="-112" charset="-128"/>
              </a:rPr>
              <a:t>The first thing</a:t>
            </a:r>
            <a:r>
              <a:rPr lang="en-US" baseline="0" dirty="0">
                <a:ea typeface="ＭＳ Ｐゴシック" pitchFamily="-112" charset="-128"/>
              </a:rPr>
              <a:t> that we have to decide is how much we expect to invest initially and where we want our monthly payment to be unless you will be paying cash for this purchase.  </a:t>
            </a:r>
            <a:r>
              <a:rPr lang="en-US" strike="sngStrike" baseline="0" dirty="0">
                <a:ea typeface="ＭＳ Ｐゴシック" pitchFamily="-112" charset="-128"/>
              </a:rPr>
              <a:t> </a:t>
            </a:r>
          </a:p>
          <a:p>
            <a:pPr algn="just"/>
            <a:r>
              <a:rPr lang="en-US" baseline="0" dirty="0">
                <a:ea typeface="ＭＳ Ｐゴシック" pitchFamily="-112" charset="-128"/>
              </a:rPr>
              <a:t>Then like me and all of the people I know we will finance the purchase with a mortgage loan.  What are we looking at as a monthly payment and downpayment?  You tell me where you want to be and from that and by deciding on the type of loan I can give you the price range where we will start.  </a:t>
            </a:r>
          </a:p>
          <a:p>
            <a:pPr algn="just"/>
            <a:endParaRPr lang="en-US" b="1" baseline="0" dirty="0">
              <a:ea typeface="ＭＳ Ｐゴシック" pitchFamily="-112" charset="-128"/>
            </a:endParaRPr>
          </a:p>
          <a:p>
            <a:pPr algn="just"/>
            <a:r>
              <a:rPr lang="en-US" b="1" baseline="0" dirty="0">
                <a:ea typeface="ＭＳ Ｐゴシック" pitchFamily="-112" charset="-128"/>
              </a:rPr>
              <a:t>NOW IS THE TIME TO BE QUIET AND LET HIM TELL YOU.  WHEN YOU HAVE THIS INFORMATION THE NEXT STEP IS TO DETERMINE THE TYPE OF LOAN AND THEN THE SOURCE OF THE LOAN.</a:t>
            </a:r>
          </a:p>
          <a:p>
            <a:pPr algn="just"/>
            <a:endParaRPr lang="en-US" b="1" baseline="0" dirty="0">
              <a:ea typeface="ＭＳ Ｐゴシック" pitchFamily="-112" charset="-128"/>
            </a:endParaRPr>
          </a:p>
          <a:p>
            <a:pPr algn="just"/>
            <a:r>
              <a:rPr lang="en-US" b="0" baseline="0" dirty="0">
                <a:ea typeface="ＭＳ Ｐゴシック" pitchFamily="-112" charset="-128"/>
              </a:rPr>
              <a:t>Excluding specialty loans there are 2 types of mortgages: fixed rate and adjustable.  Each of has its place.  The initial rate and payment on a fixed rate mortgage is going to be higher than on an adjustable.  I called the lenders I use before I came over here tonight and the rate on a 30-year fixed is ___%, so for a $100,000 loan the principal and interest will be $____ per month.  The rate for a 30-year adjustable is _____%, so the payment for $100,000 will be $______.  </a:t>
            </a:r>
          </a:p>
          <a:p>
            <a:pPr algn="just"/>
            <a:endParaRPr lang="en-US" b="0" baseline="0" dirty="0">
              <a:ea typeface="ＭＳ Ｐゴシック" pitchFamily="-112" charset="-128"/>
            </a:endParaRPr>
          </a:p>
          <a:p>
            <a:pPr algn="just"/>
            <a:r>
              <a:rPr lang="en-US" b="0" baseline="0" dirty="0">
                <a:ea typeface="ＭＳ Ｐゴシック" pitchFamily="-112" charset="-128"/>
              </a:rPr>
              <a:t>As you can see the fixed is more expensive.  The reason the adjustable is at a lower rate is that in 3 years the rate, and the payment, will adjust to the market rate </a:t>
            </a:r>
            <a:r>
              <a:rPr lang="en-US" b="0" strike="sngStrike" baseline="0" dirty="0">
                <a:ea typeface="ＭＳ Ｐゴシック" pitchFamily="-112" charset="-128"/>
              </a:rPr>
              <a:t>is</a:t>
            </a:r>
            <a:r>
              <a:rPr lang="en-US" b="0" baseline="0" dirty="0">
                <a:ea typeface="ＭＳ Ｐゴシック" pitchFamily="-112" charset="-128"/>
              </a:rPr>
              <a:t>.  So the lender is giving you a better rate because you are assuming some of the risk.  Here is the key point, if you are going to be in the house for more than 5 years and your income will be fairly stable you are better off with a fixed rate mortgage, then there are no surprises.  If you are not going to be in the house for more than 5 years, or if you anticipate a large change either in income or lower debt payments you can either buy more house with the adjustable or use the difference in payments to do something else.  </a:t>
            </a:r>
            <a:r>
              <a:rPr lang="en-US" b="0" u="sng" baseline="0" dirty="0">
                <a:ea typeface="ＭＳ Ｐゴシック" pitchFamily="-112" charset="-128"/>
              </a:rPr>
              <a:t>Which do you think you would prefer?  </a:t>
            </a:r>
          </a:p>
          <a:p>
            <a:pPr algn="just"/>
            <a:endParaRPr lang="en-US" b="0" baseline="0" dirty="0">
              <a:ea typeface="ＭＳ Ｐゴシック" pitchFamily="-112" charset="-128"/>
            </a:endParaRPr>
          </a:p>
          <a:p>
            <a:pPr algn="just"/>
            <a:r>
              <a:rPr lang="en-US" b="1" baseline="0" dirty="0">
                <a:ea typeface="ＭＳ Ｐゴシック" pitchFamily="-112" charset="-128"/>
              </a:rPr>
              <a:t>BE PREPARED TO ANSWER QUESTIONS ABOUT THIS AND TO TURN THIS INFORMATION INTO A MONTHLY PAYMENT.</a:t>
            </a:r>
          </a:p>
          <a:p>
            <a:pPr algn="just"/>
            <a:endParaRPr lang="en-US" b="0" baseline="0" dirty="0">
              <a:ea typeface="ＭＳ Ｐゴシック" pitchFamily="-112" charset="-128"/>
            </a:endParaRPr>
          </a:p>
          <a:p>
            <a:pPr algn="just"/>
            <a:r>
              <a:rPr lang="en-US" b="0" baseline="0" dirty="0">
                <a:ea typeface="ＭＳ Ｐゴシック" pitchFamily="-112" charset="-128"/>
              </a:rPr>
              <a:t>Each mortgage payment is comprised of four parts: principal, interest (which we have just talked about), taxes and insurance.  If you are renting a property the landlord incorporates all of this into your monthly payment; as homeowners the lender does the same thing.  Taxes can be estimated by taking 95% of the sales price, subtracting $50,000 from this amount and multiply that by .02.  So if we are looking at a $200,000 house the taxes are $200,000 x .9 – 50,000 x.02 /12 or $216 per month.  The insurance varies with the coverage and the insurer but a good rule of thumb is 1/3 of the taxes or about $75.  So for any house that we buy where</a:t>
            </a:r>
          </a:p>
          <a:p>
            <a:pPr marL="176461" indent="-176461" algn="just">
              <a:buFont typeface="Arial" panose="020B0604020202020204" pitchFamily="34" charset="0"/>
              <a:buChar char="•"/>
            </a:pPr>
            <a:r>
              <a:rPr lang="en-US" b="0" baseline="0" dirty="0">
                <a:ea typeface="ＭＳ Ｐゴシック" pitchFamily="-112" charset="-128"/>
              </a:rPr>
              <a:t>The price is $X</a:t>
            </a:r>
          </a:p>
          <a:p>
            <a:pPr marL="176461" indent="-176461" algn="just">
              <a:buFont typeface="Arial" panose="020B0604020202020204" pitchFamily="34" charset="0"/>
              <a:buChar char="•"/>
            </a:pPr>
            <a:r>
              <a:rPr lang="en-US" b="0" baseline="0" dirty="0">
                <a:ea typeface="ＭＳ Ｐゴシック" pitchFamily="-112" charset="-128"/>
              </a:rPr>
              <a:t>The mortgage amount is $X</a:t>
            </a:r>
          </a:p>
          <a:p>
            <a:pPr marL="176461" indent="-176461" algn="just">
              <a:buFont typeface="Arial" panose="020B0604020202020204" pitchFamily="34" charset="0"/>
              <a:buChar char="•"/>
            </a:pPr>
            <a:r>
              <a:rPr lang="en-US" b="0" baseline="0" dirty="0">
                <a:ea typeface="ＭＳ Ｐゴシック" pitchFamily="-112" charset="-128"/>
              </a:rPr>
              <a:t>We have a fixed/adjustable rate mortgage with an interest rate of X%</a:t>
            </a:r>
          </a:p>
          <a:p>
            <a:pPr marL="176461" indent="-176461" algn="just">
              <a:buFont typeface="Arial" panose="020B0604020202020204" pitchFamily="34" charset="0"/>
              <a:buChar char="•"/>
            </a:pPr>
            <a:r>
              <a:rPr lang="en-US" b="0" baseline="0" dirty="0">
                <a:ea typeface="ＭＳ Ｐゴシック" pitchFamily="-112" charset="-128"/>
              </a:rPr>
              <a:t>The taxes will be $X</a:t>
            </a:r>
          </a:p>
          <a:p>
            <a:pPr algn="just"/>
            <a:r>
              <a:rPr lang="en-US" b="0" baseline="0" dirty="0">
                <a:ea typeface="ＭＳ Ｐゴシック" pitchFamily="-112" charset="-128"/>
              </a:rPr>
              <a:t>Good based on the information you have given me I think we are looking at a house in the $__________ price range.  </a:t>
            </a:r>
            <a:r>
              <a:rPr lang="en-US" b="0" u="sng" baseline="0" dirty="0">
                <a:ea typeface="ＭＳ Ｐゴシック" pitchFamily="-112" charset="-128"/>
              </a:rPr>
              <a:t>Is that what you had in mind? </a:t>
            </a:r>
          </a:p>
          <a:p>
            <a:pPr algn="just"/>
            <a:endParaRPr lang="en-US" b="0" baseline="0" dirty="0">
              <a:ea typeface="ＭＳ Ｐゴシック" pitchFamily="-112" charset="-128"/>
            </a:endParaRPr>
          </a:p>
          <a:p>
            <a:pPr algn="just"/>
            <a:r>
              <a:rPr lang="en-US" b="0" u="sng" baseline="0" dirty="0">
                <a:ea typeface="ＭＳ Ｐゴシック" pitchFamily="-112" charset="-128"/>
              </a:rPr>
              <a:t>Are you comfortable with that?</a:t>
            </a:r>
          </a:p>
          <a:p>
            <a:pPr algn="just"/>
            <a:r>
              <a:rPr lang="en-US" b="0" u="sng" baseline="0" dirty="0">
                <a:ea typeface="ＭＳ Ｐゴシック" pitchFamily="-112" charset="-128"/>
              </a:rPr>
              <a:t>Do you have any questions about the money?</a:t>
            </a:r>
          </a:p>
          <a:p>
            <a:pPr algn="just"/>
            <a:endParaRPr lang="en-US" b="0" baseline="0" dirty="0">
              <a:ea typeface="ＭＳ Ｐゴシック" pitchFamily="-112" charset="-128"/>
            </a:endParaRPr>
          </a:p>
          <a:p>
            <a:pPr algn="just"/>
            <a:r>
              <a:rPr lang="en-US" b="0" u="sng" baseline="0" dirty="0">
                <a:ea typeface="ＭＳ Ｐゴシック" pitchFamily="-112" charset="-128"/>
              </a:rPr>
              <a:t>Have you made your application with Navy Federal yet?</a:t>
            </a:r>
            <a:r>
              <a:rPr lang="en-US" b="0" u="none" baseline="0" dirty="0">
                <a:ea typeface="ＭＳ Ｐゴシック" pitchFamily="-112" charset="-128"/>
              </a:rPr>
              <a:t>  If the answer is “yes” then get the name and contact information for the loan officer, if the answer is “no” then offer to make the contact for them and find a good time for the loan officer to contact them.</a:t>
            </a:r>
            <a:endParaRPr lang="en-US" b="0" u="sng" baseline="0" dirty="0">
              <a:ea typeface="ＭＳ Ｐゴシック" pitchFamily="-112" charset="-128"/>
            </a:endParaRPr>
          </a:p>
          <a:p>
            <a:pPr algn="just"/>
            <a:endParaRPr lang="en-US" b="0" u="sng" baseline="0" dirty="0">
              <a:ea typeface="ＭＳ Ｐゴシック" pitchFamily="-112" charset="-128"/>
            </a:endParaRPr>
          </a:p>
          <a:p>
            <a:pPr algn="just"/>
            <a:r>
              <a:rPr lang="en-US" dirty="0">
                <a:ea typeface="ＭＳ Ｐゴシック" pitchFamily="-112" charset="-128"/>
              </a:rPr>
              <a:t>I will tell you right now that the mortgage loan process is like pulling teeth.</a:t>
            </a:r>
            <a:r>
              <a:rPr lang="en-US" baseline="0" dirty="0">
                <a:ea typeface="ＭＳ Ｐゴシック" pitchFamily="-112" charset="-128"/>
              </a:rPr>
              <a:t> The government makes lenders document everything so Navy Federal, or any other lender, is going to require that you document everything. This is a result of the meltdown in the last decade, so the process is there to protect you but it is cumbersome and you have to just work through it.</a:t>
            </a:r>
          </a:p>
          <a:p>
            <a:pPr algn="just"/>
            <a:endParaRPr lang="en-US" baseline="0" dirty="0">
              <a:ea typeface="ＭＳ Ｐゴシック" pitchFamily="-112" charset="-128"/>
            </a:endParaRPr>
          </a:p>
          <a:p>
            <a:pPr algn="just"/>
            <a:r>
              <a:rPr lang="en-US" baseline="0" dirty="0">
                <a:ea typeface="ＭＳ Ｐゴシック" pitchFamily="-112" charset="-128"/>
              </a:rPr>
              <a:t>You can get a head start by gathering the documents on this page and having them when you make formal application. I have made a list of the common documents that the lender needs so that you can get started. I will leave that with you tonight.  If there are things we are going to have to deal with, as there usually are, we need to get an early start on them.  </a:t>
            </a:r>
            <a:r>
              <a:rPr lang="en-US" u="sng" baseline="0" dirty="0">
                <a:ea typeface="ＭＳ Ｐゴシック" pitchFamily="-112" charset="-128"/>
              </a:rPr>
              <a:t>Do you see any problems with any of this material?</a:t>
            </a:r>
            <a:endParaRPr lang="en-US" baseline="0" dirty="0">
              <a:ea typeface="ＭＳ Ｐゴシック" pitchFamily="-112" charset="-128"/>
            </a:endParaRPr>
          </a:p>
          <a:p>
            <a:pPr algn="just"/>
            <a:endParaRPr lang="en-US" baseline="0" dirty="0">
              <a:ea typeface="ＭＳ Ｐゴシック" pitchFamily="-112" charset="-128"/>
            </a:endParaRPr>
          </a:p>
          <a:p>
            <a:pPr algn="just"/>
            <a:r>
              <a:rPr lang="en-US" b="1" baseline="0" dirty="0">
                <a:ea typeface="ＭＳ Ｐゴシック" pitchFamily="-112" charset="-128"/>
              </a:rPr>
              <a:t>ALTERNATIVELY</a:t>
            </a:r>
          </a:p>
          <a:p>
            <a:pPr algn="just"/>
            <a:r>
              <a:rPr lang="en-US" baseline="0" dirty="0">
                <a:ea typeface="ＭＳ Ｐゴシック" pitchFamily="-112" charset="-128"/>
              </a:rPr>
              <a:t>Since you have already made application you know what is needed. If I can help with how to obtain any of this let me know and I will work with you to get everything that is needed.</a:t>
            </a:r>
          </a:p>
          <a:p>
            <a:pPr algn="just"/>
            <a:endParaRPr lang="en-US" baseline="0" dirty="0">
              <a:ea typeface="ＭＳ Ｐゴシック" pitchFamily="-112" charset="-128"/>
            </a:endParaRPr>
          </a:p>
          <a:p>
            <a:pPr algn="just"/>
            <a:r>
              <a:rPr lang="en-US" baseline="0" dirty="0">
                <a:ea typeface="ＭＳ Ｐゴシック" pitchFamily="-112" charset="-128"/>
              </a:rPr>
              <a:t>The first thing we are going to want to do is establish this relationship and get what is known as a pre-approval letter</a:t>
            </a:r>
            <a:r>
              <a:rPr lang="en-US" u="sng" baseline="0" dirty="0">
                <a:ea typeface="ＭＳ Ｐゴシック" pitchFamily="-112" charset="-128"/>
              </a:rPr>
              <a:t>, are you familiar with the term</a:t>
            </a:r>
            <a:r>
              <a:rPr lang="en-US" b="0" u="sng" baseline="0" dirty="0">
                <a:ea typeface="ＭＳ Ｐゴシック" pitchFamily="-112" charset="-128"/>
              </a:rPr>
              <a:t>?</a:t>
            </a:r>
            <a:r>
              <a:rPr lang="en-US" b="1" u="sng" baseline="0" dirty="0">
                <a:ea typeface="ＭＳ Ｐゴシック" pitchFamily="-112" charset="-128"/>
              </a:rPr>
              <a:t>  </a:t>
            </a:r>
          </a:p>
          <a:p>
            <a:pPr algn="just"/>
            <a:endParaRPr lang="en-US" b="1" baseline="0" dirty="0">
              <a:ea typeface="ＭＳ Ｐゴシック" pitchFamily="-112" charset="-128"/>
            </a:endParaRPr>
          </a:p>
          <a:p>
            <a:pPr algn="just"/>
            <a:r>
              <a:rPr lang="en-US" b="1" baseline="0" dirty="0">
                <a:ea typeface="ＭＳ Ｐゴシック" pitchFamily="-112" charset="-128"/>
              </a:rPr>
              <a:t>IF NECESSARY EXPLAIN WHAT PRE-APPROVED MEANS </a:t>
            </a:r>
          </a:p>
          <a:p>
            <a:pPr algn="just"/>
            <a:endParaRPr lang="en-US" b="1" baseline="0" dirty="0">
              <a:ea typeface="ＭＳ Ｐゴシック" pitchFamily="-112" charset="-128"/>
            </a:endParaRPr>
          </a:p>
          <a:p>
            <a:pPr algn="just"/>
            <a:r>
              <a:rPr lang="en-US" b="0" baseline="0" dirty="0">
                <a:ea typeface="ＭＳ Ｐゴシック" pitchFamily="-112" charset="-128"/>
              </a:rPr>
              <a:t>This is a key piece because what the seller is going to want to know is that the sale is going to close and if we can demonstrate to the seller that we have our financial ducks in a row it helps our negotiating position.  </a:t>
            </a:r>
            <a:r>
              <a:rPr lang="en-US" b="0" u="sng" baseline="0" dirty="0">
                <a:ea typeface="ＭＳ Ｐゴシック" pitchFamily="-112" charset="-128"/>
              </a:rPr>
              <a:t>Does this make sense to you?</a:t>
            </a:r>
          </a:p>
          <a:p>
            <a:pPr algn="just"/>
            <a:endParaRPr lang="en-US" b="0" u="sng" baseline="0" dirty="0">
              <a:ea typeface="ＭＳ Ｐゴシック" pitchFamily="-112" charset="-128"/>
            </a:endParaRPr>
          </a:p>
          <a:p>
            <a:pPr algn="just"/>
            <a:endParaRPr lang="en-US" b="0" u="sng" baseline="0" dirty="0">
              <a:ea typeface="ＭＳ Ｐゴシック" pitchFamily="-112" charset="-128"/>
            </a:endParaRPr>
          </a:p>
          <a:p>
            <a:pPr algn="just"/>
            <a:endParaRPr lang="en-US" b="0" u="sng" dirty="0">
              <a:ea typeface="ＭＳ Ｐゴシック" pitchFamily="-112" charset="-128"/>
            </a:endParaRPr>
          </a:p>
        </p:txBody>
      </p:sp>
    </p:spTree>
    <p:extLst>
      <p:ext uri="{BB962C8B-B14F-4D97-AF65-F5344CB8AC3E}">
        <p14:creationId xmlns:p14="http://schemas.microsoft.com/office/powerpoint/2010/main" val="2604206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xfrm>
            <a:off x="1444625" y="1171575"/>
            <a:ext cx="4213225" cy="3160713"/>
          </a:xfrm>
          <a:ln/>
        </p:spPr>
      </p:sp>
      <p:sp>
        <p:nvSpPr>
          <p:cNvPr id="27652" name="Rectangle 3"/>
          <p:cNvSpPr>
            <a:spLocks noGrp="1" noChangeArrowheads="1"/>
          </p:cNvSpPr>
          <p:nvPr>
            <p:ph type="body" idx="1"/>
          </p:nvPr>
        </p:nvSpPr>
        <p:spPr>
          <a:noFill/>
          <a:ln/>
        </p:spPr>
        <p:txBody>
          <a:bodyPr/>
          <a:lstStyle/>
          <a:p>
            <a:pPr algn="just"/>
            <a:r>
              <a:rPr lang="en-US" baseline="0" dirty="0">
                <a:ea typeface="ＭＳ Ｐゴシック" pitchFamily="-112" charset="-128"/>
              </a:rPr>
              <a:t>Lets talk about new homes, they won’t all appear in our searches, some are not in the MLS.  Lets talk about the differences between new and existing properties, let me give you the highlights.</a:t>
            </a:r>
          </a:p>
          <a:p>
            <a:pPr algn="just"/>
            <a:r>
              <a:rPr lang="en-US" baseline="0" dirty="0">
                <a:ea typeface="ＭＳ Ｐゴシック" pitchFamily="-112" charset="-128"/>
              </a:rPr>
              <a:t>	NEW HOMES</a:t>
            </a:r>
          </a:p>
          <a:p>
            <a:pPr marL="181208" indent="-181208" algn="just">
              <a:buFont typeface="Arial" panose="020B0604020202020204" pitchFamily="34" charset="0"/>
              <a:buChar char="•"/>
            </a:pPr>
            <a:r>
              <a:rPr lang="en-US" baseline="0" dirty="0">
                <a:ea typeface="ＭＳ Ｐゴシック" pitchFamily="-112" charset="-128"/>
              </a:rPr>
              <a:t>You get to choose the lot</a:t>
            </a:r>
          </a:p>
          <a:p>
            <a:pPr marL="181208" indent="-181208" algn="just">
              <a:buFont typeface="Arial" panose="020B0604020202020204" pitchFamily="34" charset="0"/>
              <a:buChar char="•"/>
            </a:pPr>
            <a:r>
              <a:rPr lang="en-US" baseline="0" dirty="0">
                <a:ea typeface="ＭＳ Ｐゴシック" pitchFamily="-112" charset="-128"/>
              </a:rPr>
              <a:t>You get the opportunity to modify the floor plan, although most builders will charge extra for that</a:t>
            </a:r>
          </a:p>
          <a:p>
            <a:pPr marL="181208" indent="-181208" algn="just">
              <a:buFont typeface="Arial" panose="020B0604020202020204" pitchFamily="34" charset="0"/>
              <a:buChar char="•"/>
            </a:pPr>
            <a:r>
              <a:rPr lang="en-US" baseline="0" dirty="0">
                <a:ea typeface="ＭＳ Ｐゴシック" pitchFamily="-112" charset="-128"/>
              </a:rPr>
              <a:t>Everything is brand new, there is a warranty and you get to select all of the finishes, although you will almost certainly go over your allowances and it will cost more than the contract sales price.  It always does.</a:t>
            </a:r>
          </a:p>
          <a:p>
            <a:pPr marL="181208" indent="-181208" algn="just">
              <a:buFont typeface="Arial" panose="020B0604020202020204" pitchFamily="34" charset="0"/>
              <a:buChar char="•"/>
            </a:pPr>
            <a:r>
              <a:rPr lang="en-US" baseline="0" dirty="0">
                <a:ea typeface="ＭＳ Ｐゴシック" pitchFamily="-112" charset="-128"/>
              </a:rPr>
              <a:t>There is usually a greater expectation of value increases when the community is completed</a:t>
            </a:r>
          </a:p>
          <a:p>
            <a:pPr marL="181208" indent="-181208" algn="just">
              <a:buFont typeface="Arial" panose="020B0604020202020204" pitchFamily="34" charset="0"/>
              <a:buChar char="•"/>
            </a:pPr>
            <a:r>
              <a:rPr lang="en-US" baseline="0" dirty="0">
                <a:ea typeface="ＭＳ Ｐゴシック" pitchFamily="-112" charset="-128"/>
              </a:rPr>
              <a:t>Unless the home is already built, in which case you don’t get to select the lot, etc., you are going to wait several months before the property is complete.</a:t>
            </a:r>
          </a:p>
          <a:p>
            <a:pPr marL="181208" indent="-181208" algn="just">
              <a:buFont typeface="Arial" panose="020B0604020202020204" pitchFamily="34" charset="0"/>
              <a:buChar char="•"/>
            </a:pPr>
            <a:r>
              <a:rPr lang="en-US" baseline="0" dirty="0">
                <a:ea typeface="ＭＳ Ｐゴシック" pitchFamily="-112" charset="-128"/>
              </a:rPr>
              <a:t>If you have to sell the home before the community is completed it can be very difficult and the opportunity of loss is greater than in an existing home</a:t>
            </a:r>
          </a:p>
          <a:p>
            <a:pPr marL="181208" indent="-181208" algn="just">
              <a:buFont typeface="Arial" panose="020B0604020202020204" pitchFamily="34" charset="0"/>
              <a:buChar char="•"/>
            </a:pPr>
            <a:r>
              <a:rPr lang="en-US" baseline="0" dirty="0">
                <a:ea typeface="ＭＳ Ｐゴシック" pitchFamily="-112" charset="-128"/>
              </a:rPr>
              <a:t>The home is almost always going to have less room than an existing home in the same price range with the same amenities.</a:t>
            </a:r>
          </a:p>
          <a:p>
            <a:pPr algn="just"/>
            <a:endParaRPr lang="en-US" baseline="0" dirty="0">
              <a:ea typeface="ＭＳ Ｐゴシック" pitchFamily="-112" charset="-128"/>
            </a:endParaRPr>
          </a:p>
          <a:p>
            <a:pPr algn="just"/>
            <a:r>
              <a:rPr lang="en-US" baseline="0" dirty="0">
                <a:ea typeface="ＭＳ Ｐゴシック" pitchFamily="-112" charset="-128"/>
              </a:rPr>
              <a:t>	EXISTING HOMES</a:t>
            </a:r>
          </a:p>
          <a:p>
            <a:pPr marL="181208" indent="-181208" algn="just">
              <a:buFont typeface="Arial" panose="020B0604020202020204" pitchFamily="34" charset="0"/>
              <a:buChar char="•"/>
            </a:pPr>
            <a:r>
              <a:rPr lang="en-US" baseline="0" dirty="0">
                <a:ea typeface="ＭＳ Ｐゴシック" pitchFamily="-112" charset="-128"/>
              </a:rPr>
              <a:t>What you see is what you get, you don’t have to worry about the builder messing it up or not delivering it on time.  I have seen families end up in hotel rooms for weeks and it is not fun!</a:t>
            </a:r>
          </a:p>
          <a:p>
            <a:pPr marL="181208" indent="-181208" algn="just">
              <a:buFont typeface="Arial" panose="020B0604020202020204" pitchFamily="34" charset="0"/>
              <a:buChar char="•"/>
            </a:pPr>
            <a:r>
              <a:rPr lang="en-US" baseline="0" dirty="0">
                <a:ea typeface="ＭＳ Ｐゴシック" pitchFamily="-112" charset="-128"/>
              </a:rPr>
              <a:t>What you see is what you get, if you don’t like the décor or you want new you have to buy it, usually after the closing so it is not financed into the mortgage</a:t>
            </a:r>
          </a:p>
          <a:p>
            <a:pPr marL="181208" indent="-181208" algn="just">
              <a:buFont typeface="Arial" panose="020B0604020202020204" pitchFamily="34" charset="0"/>
              <a:buChar char="•"/>
            </a:pPr>
            <a:r>
              <a:rPr lang="en-US" baseline="0" dirty="0">
                <a:ea typeface="ＭＳ Ｐゴシック" pitchFamily="-112" charset="-128"/>
              </a:rPr>
              <a:t>There is no construction going on in the neighborhood, less traffic, less dust, less noise</a:t>
            </a:r>
          </a:p>
          <a:p>
            <a:pPr marL="181208" indent="-181208" algn="just">
              <a:buFont typeface="Arial" panose="020B0604020202020204" pitchFamily="34" charset="0"/>
              <a:buChar char="•"/>
            </a:pPr>
            <a:r>
              <a:rPr lang="en-US" baseline="0" dirty="0">
                <a:ea typeface="ＭＳ Ｐゴシック" pitchFamily="-112" charset="-128"/>
              </a:rPr>
              <a:t>Occupancy is typically within 60 days instead of 150 or more days, which is important for a lot of people</a:t>
            </a:r>
          </a:p>
          <a:p>
            <a:pPr marL="181208" indent="-181208" algn="just">
              <a:buFont typeface="Arial" panose="020B0604020202020204" pitchFamily="34" charset="0"/>
              <a:buChar char="•"/>
            </a:pPr>
            <a:r>
              <a:rPr lang="en-US" baseline="0" dirty="0">
                <a:ea typeface="ＭＳ Ｐゴシック" pitchFamily="-112" charset="-128"/>
              </a:rPr>
              <a:t>The chances of loss are less if you decide to sell because you are not competing with new homes</a:t>
            </a:r>
          </a:p>
          <a:p>
            <a:pPr marL="181208" indent="-181208" algn="just">
              <a:buFont typeface="Arial" panose="020B0604020202020204" pitchFamily="34" charset="0"/>
              <a:buChar char="•"/>
            </a:pPr>
            <a:r>
              <a:rPr lang="en-US" baseline="0" dirty="0">
                <a:ea typeface="ＭＳ Ｐゴシック" pitchFamily="-112" charset="-128"/>
              </a:rPr>
              <a:t>If you want a pool and we select a home with a pool you will get it at a discounted price compared to having to buy a new pool</a:t>
            </a:r>
          </a:p>
          <a:p>
            <a:pPr marL="181208" indent="-181208" algn="just">
              <a:buFont typeface="Arial" panose="020B0604020202020204" pitchFamily="34" charset="0"/>
              <a:buChar char="•"/>
            </a:pPr>
            <a:r>
              <a:rPr lang="en-US" baseline="0" dirty="0">
                <a:ea typeface="ＭＳ Ｐゴシック" pitchFamily="-112" charset="-128"/>
              </a:rPr>
              <a:t>Everything is not new so there will probably be repairs before there will be on a new home, however</a:t>
            </a:r>
          </a:p>
          <a:p>
            <a:pPr marL="664429" lvl="1" indent="-181208" algn="just">
              <a:buFont typeface="Arial" panose="020B0604020202020204" pitchFamily="34" charset="0"/>
              <a:buChar char="•"/>
            </a:pPr>
            <a:r>
              <a:rPr lang="en-US" baseline="0" dirty="0">
                <a:ea typeface="ＭＳ Ｐゴシック" pitchFamily="-112" charset="-128"/>
              </a:rPr>
              <a:t>We will get a professional home inspection and</a:t>
            </a:r>
          </a:p>
          <a:p>
            <a:pPr marL="664429" lvl="1" indent="-181208" algn="just">
              <a:buFont typeface="Arial" panose="020B0604020202020204" pitchFamily="34" charset="0"/>
              <a:buChar char="•"/>
            </a:pPr>
            <a:r>
              <a:rPr lang="en-US" baseline="0" dirty="0">
                <a:ea typeface="ＭＳ Ｐゴシック" pitchFamily="-112" charset="-128"/>
              </a:rPr>
              <a:t>I recommend we get a home warranty</a:t>
            </a:r>
          </a:p>
          <a:p>
            <a:pPr marL="664429" lvl="1" indent="-181208" algn="just">
              <a:buFont typeface="Arial" panose="020B0604020202020204" pitchFamily="34" charset="0"/>
              <a:buChar char="•"/>
            </a:pPr>
            <a:r>
              <a:rPr lang="en-US" u="sng" baseline="0" dirty="0">
                <a:ea typeface="ＭＳ Ｐゴシック" pitchFamily="-112" charset="-128"/>
              </a:rPr>
              <a:t>Do you want to look at new homes as well as existing?</a:t>
            </a:r>
          </a:p>
          <a:p>
            <a:pPr algn="just"/>
            <a:endParaRPr lang="en-US" b="1" baseline="0" dirty="0">
              <a:ea typeface="ＭＳ Ｐゴシック" pitchFamily="-112" charset="-128"/>
            </a:endParaRPr>
          </a:p>
          <a:p>
            <a:pPr algn="just"/>
            <a:endParaRPr lang="en-US" b="1" baseline="0" dirty="0">
              <a:ea typeface="ＭＳ Ｐゴシック" pitchFamily="-112" charset="-128"/>
            </a:endParaRPr>
          </a:p>
          <a:p>
            <a:pPr algn="just"/>
            <a:r>
              <a:rPr lang="en-US" b="1" baseline="0" dirty="0">
                <a:ea typeface="ＭＳ Ｐゴシック" pitchFamily="-112" charset="-128"/>
              </a:rPr>
              <a:t>THIS IS WHERE YOU BRING OUT THE HOME WARRANTY INFORMATION AND HAVE THE PURCHASER SIGN OFF ON HIS DECISION.  THIS IS IMPORTANT BECAUSE IT REDUCES YOUR LIABILITY, GIVES THE BUYER A CHANCE TO CONSIDER WHAT HE WANTS TO DO RATHER THAN HAVING TO MAKE A DECISION WHEN HE IS DECIDING ON A HOME, GETS HIM USED TO MAKING DECISIONS AND COMMITS HIM TO YOU AND TO THE PROCESS.</a:t>
            </a:r>
          </a:p>
          <a:p>
            <a:pPr algn="just"/>
            <a:endParaRPr lang="en-US" baseline="0" dirty="0">
              <a:ea typeface="ＭＳ Ｐゴシック" pitchFamily="-112" charset="-128"/>
            </a:endParaRPr>
          </a:p>
          <a:p>
            <a:pPr algn="just"/>
            <a:r>
              <a:rPr lang="en-US" baseline="0" dirty="0">
                <a:ea typeface="ＭＳ Ｐゴシック" pitchFamily="-112" charset="-128"/>
              </a:rPr>
              <a:t>Since we are going to consider new homes, do you have any communities you are interested in or do you want me to make some suggestions?  </a:t>
            </a:r>
          </a:p>
          <a:p>
            <a:pPr algn="just"/>
            <a:endParaRPr lang="en-US" b="1" baseline="0" dirty="0">
              <a:ea typeface="ＭＳ Ｐゴシック" pitchFamily="-112" charset="-128"/>
            </a:endParaRPr>
          </a:p>
          <a:p>
            <a:pPr algn="just"/>
            <a:r>
              <a:rPr lang="en-US" b="1" baseline="0" dirty="0">
                <a:ea typeface="ＭＳ Ｐゴシック" pitchFamily="-112" charset="-128"/>
              </a:rPr>
              <a:t>IF THE CUSTOMER IS INTERESTED IN NEW HOMES YOU NEED TO BE CERTAIN THAT YOU ARE AWARE OF EVERY COMMUNITY THAT MAY FIT YOUR CUSTOMERS  NEEDS.  YOU ARE THE PROFESSIONAL, YOU MUST BE INFORMED AND READY TO FULFILL YOUR CUSTOMERS NEEDS.</a:t>
            </a:r>
            <a:endParaRPr lang="en-US" baseline="0" dirty="0">
              <a:ea typeface="ＭＳ Ｐゴシック" pitchFamily="-112" charset="-128"/>
            </a:endParaRPr>
          </a:p>
          <a:p>
            <a:pPr algn="just"/>
            <a:endParaRPr lang="en-US" baseline="0" dirty="0">
              <a:ea typeface="ＭＳ Ｐゴシック" pitchFamily="-112" charset="-128"/>
            </a:endParaRPr>
          </a:p>
          <a:p>
            <a:pPr algn="just"/>
            <a:r>
              <a:rPr lang="en-US" baseline="0" dirty="0">
                <a:ea typeface="ＭＳ Ｐゴシック" pitchFamily="-112" charset="-128"/>
              </a:rPr>
              <a:t>The other thing we need to realize about new homes is that the salesperson works for the builder.  The salespeople are all very ingratiating but they only get paid if you buy their home and frequently the more they can “up charge” you the more they earn.  If we are going to consider new homes and you happen to wander into a community when I am not with you, you need to tell the salesperson you are working with me.  I will tell you what is appropriate and make certain that you don’t pay for something other buyers haven’t had to pay for.  There is no difference in cost to you to have me involved, there is only a difference in commission to the site agent.  </a:t>
            </a:r>
            <a:r>
              <a:rPr lang="en-US" u="sng" baseline="0" dirty="0">
                <a:ea typeface="ＭＳ Ｐゴシック" pitchFamily="-112" charset="-128"/>
              </a:rPr>
              <a:t>Does that make sense?</a:t>
            </a:r>
          </a:p>
          <a:p>
            <a:pPr algn="just"/>
            <a:endParaRPr lang="en-US" baseline="0" dirty="0">
              <a:ea typeface="ＭＳ Ｐゴシック" pitchFamily="-112" charset="-128"/>
            </a:endParaRPr>
          </a:p>
          <a:p>
            <a:pPr algn="just"/>
            <a:r>
              <a:rPr lang="en-US" baseline="0" dirty="0">
                <a:ea typeface="ＭＳ Ｐゴシック" pitchFamily="-112" charset="-128"/>
              </a:rPr>
              <a:t>What I said about builders is also true of Realtor open houses.  If, before we find the right house, you happen to go into a Realtor open house be sure to tell them you are working with me.  Their allegiance is with the seller, just like the builder’s salesperson.  Stands to reason doesn’t it?</a:t>
            </a:r>
          </a:p>
          <a:p>
            <a:pPr algn="just"/>
            <a:endParaRPr lang="en-US" baseline="0" dirty="0">
              <a:ea typeface="ＭＳ Ｐゴシック" pitchFamily="-112" charset="-128"/>
            </a:endParaRPr>
          </a:p>
          <a:p>
            <a:pPr algn="just"/>
            <a:r>
              <a:rPr lang="en-US" baseline="0" dirty="0">
                <a:ea typeface="ＭＳ Ｐゴシック" pitchFamily="-112" charset="-128"/>
              </a:rPr>
              <a:t>Do you have any interest in foreclosures?  We call them REOs for “real estate owned” which is what it is for lenders.  How about short sales?  </a:t>
            </a:r>
          </a:p>
          <a:p>
            <a:pPr algn="just"/>
            <a:endParaRPr lang="en-US" baseline="0" dirty="0">
              <a:ea typeface="ＭＳ Ｐゴシック" pitchFamily="-112" charset="-128"/>
            </a:endParaRPr>
          </a:p>
          <a:p>
            <a:pPr algn="just"/>
            <a:r>
              <a:rPr lang="en-US" b="1" baseline="0" dirty="0">
                <a:ea typeface="ＭＳ Ｐゴシック" pitchFamily="-112" charset="-128"/>
              </a:rPr>
              <a:t>BE PREPARED TO EXPLAIN THE DIFFERENCES</a:t>
            </a:r>
          </a:p>
          <a:p>
            <a:pPr algn="just"/>
            <a:endParaRPr lang="en-US" b="1" baseline="0" dirty="0">
              <a:ea typeface="ＭＳ Ｐゴシック" pitchFamily="-112" charset="-128"/>
            </a:endParaRPr>
          </a:p>
          <a:p>
            <a:pPr algn="just"/>
            <a:r>
              <a:rPr lang="en-US" b="1" baseline="0" dirty="0">
                <a:ea typeface="ＭＳ Ｐゴシック" pitchFamily="-112" charset="-128"/>
              </a:rPr>
              <a:t>IF THE ANSWER IS NO MOVE ON IF THE ANSWER IS YES COVER THE FOLLOWING</a:t>
            </a:r>
          </a:p>
          <a:p>
            <a:pPr algn="just"/>
            <a:endParaRPr lang="en-US" b="1" baseline="0" dirty="0">
              <a:ea typeface="ＭＳ Ｐゴシック" pitchFamily="-112" charset="-128"/>
            </a:endParaRPr>
          </a:p>
          <a:p>
            <a:pPr algn="just"/>
            <a:r>
              <a:rPr lang="en-US" b="0" baseline="0" dirty="0">
                <a:ea typeface="ＭＳ Ｐゴシック" pitchFamily="-112" charset="-128"/>
              </a:rPr>
              <a:t>We can certainly look at short sales/REOs/foreclosures, do you know anyone who has purchased one? </a:t>
            </a:r>
          </a:p>
          <a:p>
            <a:pPr algn="just"/>
            <a:endParaRPr lang="en-US" b="0" baseline="0" dirty="0">
              <a:ea typeface="ＭＳ Ｐゴシック" pitchFamily="-112" charset="-128"/>
            </a:endParaRPr>
          </a:p>
          <a:p>
            <a:pPr algn="just"/>
            <a:r>
              <a:rPr lang="en-US" b="1" baseline="0" dirty="0">
                <a:ea typeface="ＭＳ Ｐゴシック" pitchFamily="-112" charset="-128"/>
              </a:rPr>
              <a:t>YOU WANT TO FIND OUT WHAT THE EXPERIENCE WAS AND MORE IMPORTANTLY WHEN IT HAPPENED.</a:t>
            </a:r>
          </a:p>
          <a:p>
            <a:pPr algn="just"/>
            <a:endParaRPr lang="en-US" b="1" baseline="0" dirty="0">
              <a:ea typeface="ＭＳ Ｐゴシック" pitchFamily="-112" charset="-128"/>
            </a:endParaRPr>
          </a:p>
          <a:p>
            <a:pPr algn="just"/>
            <a:r>
              <a:rPr lang="en-US" b="0" baseline="0" dirty="0">
                <a:ea typeface="ＭＳ Ｐゴシック" pitchFamily="-112" charset="-128"/>
              </a:rPr>
              <a:t>We can create searches in your account specific to these properties, but we ought to go over a few things before we do.</a:t>
            </a:r>
          </a:p>
          <a:p>
            <a:pPr algn="just"/>
            <a:endParaRPr lang="en-US" b="0" baseline="0" dirty="0">
              <a:ea typeface="ＭＳ Ｐゴシック" pitchFamily="-112" charset="-128"/>
            </a:endParaRPr>
          </a:p>
          <a:p>
            <a:pPr marL="241610" indent="-241610" algn="just">
              <a:buFont typeface="+mj-lt"/>
              <a:buAutoNum type="arabicPeriod"/>
            </a:pPr>
            <a:r>
              <a:rPr lang="en-US" b="0" baseline="0" dirty="0">
                <a:ea typeface="ＭＳ Ｐゴシック" pitchFamily="-112" charset="-128"/>
              </a:rPr>
              <a:t>Although most short sales and foreclosures are good deals all of them are not. They have been “hot” and people tend to think that because they are selling for less than the last person paid for them that they are good deals, this is not a given.  </a:t>
            </a:r>
          </a:p>
          <a:p>
            <a:pPr marL="241610" indent="-241610" algn="just">
              <a:buFont typeface="+mj-lt"/>
              <a:buAutoNum type="arabicPeriod"/>
            </a:pPr>
            <a:r>
              <a:rPr lang="en-US" b="0" baseline="0" dirty="0">
                <a:ea typeface="ＭＳ Ｐゴシック" pitchFamily="-112" charset="-128"/>
              </a:rPr>
              <a:t>If we are going to look we need to be aware of a few things</a:t>
            </a:r>
          </a:p>
          <a:p>
            <a:pPr marL="724831" lvl="1" indent="-241610" algn="just">
              <a:buFont typeface="+mj-lt"/>
              <a:buAutoNum type="alphaUcPeriod"/>
            </a:pPr>
            <a:r>
              <a:rPr lang="en-US" b="0" baseline="0" dirty="0">
                <a:ea typeface="ＭＳ Ｐゴシック" pitchFamily="-112" charset="-128"/>
              </a:rPr>
              <a:t> If we find one we want to do our market research before we automatically decide that we must be getting a deal</a:t>
            </a:r>
          </a:p>
          <a:p>
            <a:pPr marL="724831" lvl="1" indent="-241610" algn="just">
              <a:buFont typeface="+mj-lt"/>
              <a:buAutoNum type="alphaUcPeriod"/>
            </a:pPr>
            <a:r>
              <a:rPr lang="en-US" b="0" baseline="0" dirty="0">
                <a:ea typeface="ＭＳ Ｐゴシック" pitchFamily="-112" charset="-128"/>
              </a:rPr>
              <a:t>Most foreclosures require a lot of work and expense to restore to livable condition and the work almost always costs more than the purchaser thinks it will.  Even experienced “flippers” lose money on some transactions.</a:t>
            </a:r>
          </a:p>
          <a:p>
            <a:pPr marL="724831" lvl="1" indent="-241610" algn="just">
              <a:buFont typeface="+mj-lt"/>
              <a:buAutoNum type="alphaUcPeriod"/>
            </a:pPr>
            <a:r>
              <a:rPr lang="en-US" b="0" baseline="0" dirty="0">
                <a:ea typeface="ＭＳ Ｐゴシック" pitchFamily="-112" charset="-128"/>
              </a:rPr>
              <a:t>If the property is not in good repair it is hard to finance. FHA and VA will not finance them and conventional lenders usually require a larger down payment. People who regularly purchase these properties use what is known as “hard money financing”. This means the buyer puts up additional collateral, usually more real estate, pays a higher than market interest rate, and hopes to put the property into good repair and then either “flip” it or refinance it when it is in good enough condition to obtain a normal loan. If you do this and keep the house you will pay both the buyers’ and sellers’ closing costs because you are the only party in the transaction. There are some ways to reduce these and if we want to do this I will show you how to reduce your costs but they are still significant.</a:t>
            </a:r>
          </a:p>
          <a:p>
            <a:pPr marL="241610" indent="-241610" algn="just">
              <a:buFont typeface="+mj-lt"/>
              <a:buAutoNum type="arabicPeriod"/>
            </a:pPr>
            <a:r>
              <a:rPr lang="en-US" b="0" baseline="0" dirty="0">
                <a:ea typeface="ＭＳ Ｐゴシック" pitchFamily="-112" charset="-128"/>
              </a:rPr>
              <a:t>If we buy the wrong house or if we buy in the wrong area because we are trying to get a great deal what we end up with is a slightly lower mortgage payment ($5/month/$1000 saved = $50 per month to save $10,000) and the wrong house. Most people discover this is not a great deal.</a:t>
            </a:r>
          </a:p>
          <a:p>
            <a:pPr marL="241610" indent="-241610" algn="just">
              <a:buFont typeface="+mj-lt"/>
              <a:buAutoNum type="arabicPeriod"/>
            </a:pPr>
            <a:r>
              <a:rPr lang="en-US" b="0" baseline="0" dirty="0">
                <a:ea typeface="ＭＳ Ｐゴシック" pitchFamily="-112" charset="-128"/>
              </a:rPr>
              <a:t>Lastly and most importantly, we are at the back end of the foreclosure market. There are fewer to choose among, there are more investors to compete with and the banks keep raising the prices, which makes the whole process more difficult.</a:t>
            </a:r>
          </a:p>
          <a:p>
            <a:pPr marL="241610" indent="-241610" algn="just">
              <a:buFont typeface="+mj-lt"/>
              <a:buAutoNum type="arabicPeriod"/>
            </a:pPr>
            <a:r>
              <a:rPr lang="en-US" b="0" baseline="0" dirty="0">
                <a:ea typeface="ＭＳ Ｐゴシック" pitchFamily="-112" charset="-128"/>
              </a:rPr>
              <a:t>Short sales are more difficult than foreclosures because we have to negotiate with the seller then when we have a “deal” the seller has to negotiate with the bank and the bank may not accept our offer or another offer may come in that is higher than the one the seller agreed to and the bank accepts it and neither the seller nor us has any recourse.  Most real estate agents are glad the short sale phenomenon is almost over because there are so many problems and disappointments.</a:t>
            </a:r>
          </a:p>
          <a:p>
            <a:pPr algn="just"/>
            <a:endParaRPr lang="en-US" b="0" baseline="0" dirty="0">
              <a:ea typeface="ＭＳ Ｐゴシック" pitchFamily="-112" charset="-128"/>
            </a:endParaRPr>
          </a:p>
          <a:p>
            <a:pPr algn="just"/>
            <a:r>
              <a:rPr lang="en-US" b="0" baseline="0" dirty="0">
                <a:ea typeface="ＭＳ Ｐゴシック" pitchFamily="-112" charset="-128"/>
              </a:rPr>
              <a:t>If you want to look at distressed properties we need to do is start another search with the new parameters and find a hard money lender. Do you know a hard money lender? Let me ask some of my contacts and see if I can find one. Unless we are prepared to make a substantial down payment he will want additional security, do we have something we can offer?</a:t>
            </a:r>
          </a:p>
          <a:p>
            <a:pPr algn="just"/>
            <a:endParaRPr lang="en-US" b="0" baseline="0" dirty="0">
              <a:ea typeface="ＭＳ Ｐゴシック" pitchFamily="-112" charset="-128"/>
            </a:endParaRPr>
          </a:p>
          <a:p>
            <a:pPr algn="just"/>
            <a:r>
              <a:rPr lang="en-US" b="1" baseline="0" dirty="0">
                <a:ea typeface="ＭＳ Ｐゴシック" pitchFamily="-112" charset="-128"/>
              </a:rPr>
              <a:t>IF YOUR CUSTOMER REALLY WANTS TO GO IN THIS DIRECTION HE/SHE WILL OVERCOME YOUR DRAWBACKS AND YOU CAN PROCEED. IF THEY FALTER HERE IT IS A RANDOM THOUGHT AND YOU NEED TO SAVE THEM FROM THE GRIEF THEY WILL ENCOUNTER AS THEY ENTER A MARKET THEY ARE NOT AS FAMILIAR WITH. IF THE PRIMARY CRITERIA IS A BANK OWNED SITUATION THEN ALL OF THE PREVIOUS WORK WILL BE OF LITTLE VALUE AND YOU MUST START WITH THE PRICE RANGE AS YOUR ONLY CRITERIA AND WORK THROUGH THESE BEFORE YOU CAN PROCEED TO A REGULAR TRANSACTION.</a:t>
            </a:r>
          </a:p>
          <a:p>
            <a:pPr algn="just"/>
            <a:endParaRPr lang="en-US" b="1" baseline="0" dirty="0">
              <a:ea typeface="ＭＳ Ｐゴシック" pitchFamily="-112" charset="-128"/>
            </a:endParaRPr>
          </a:p>
          <a:p>
            <a:pPr algn="just"/>
            <a:r>
              <a:rPr lang="en-US" b="1" baseline="0" dirty="0">
                <a:ea typeface="ＭＳ Ｐゴシック" pitchFamily="-112" charset="-128"/>
              </a:rPr>
              <a:t>IT IS IN YOUR CUSTOMERS BEST INTEREST TO SET UP SEPARATE SEARCHES FOR DISTRESSED PROPERTIES.</a:t>
            </a:r>
          </a:p>
          <a:p>
            <a:pPr marL="241610" indent="-241610" algn="just">
              <a:buFont typeface="+mj-lt"/>
              <a:buAutoNum type="arabicPeriod"/>
            </a:pPr>
            <a:endParaRPr lang="en-US" b="0" baseline="0" dirty="0">
              <a:ea typeface="ＭＳ Ｐゴシック" pitchFamily="-112" charset="-128"/>
            </a:endParaRPr>
          </a:p>
          <a:p>
            <a:pPr algn="just"/>
            <a:endParaRPr lang="en-US" b="0" dirty="0">
              <a:ea typeface="ＭＳ Ｐゴシック" pitchFamily="-112" charset="-128"/>
            </a:endParaRPr>
          </a:p>
          <a:p>
            <a:pPr algn="just"/>
            <a:r>
              <a:rPr lang="en-US" b="1" baseline="0" dirty="0">
                <a:ea typeface="ＭＳ Ｐゴシック" pitchFamily="-112" charset="-128"/>
              </a:rPr>
              <a:t> </a:t>
            </a:r>
            <a:endParaRPr lang="en-US" baseline="0" dirty="0">
              <a:ea typeface="ＭＳ Ｐゴシック" pitchFamily="-112" charset="-128"/>
            </a:endParaRPr>
          </a:p>
          <a:p>
            <a:pPr algn="just"/>
            <a:endParaRPr lang="en-US" dirty="0">
              <a:ea typeface="ＭＳ Ｐゴシック" pitchFamily="-112" charset="-128"/>
            </a:endParaRPr>
          </a:p>
        </p:txBody>
      </p:sp>
    </p:spTree>
    <p:extLst>
      <p:ext uri="{BB962C8B-B14F-4D97-AF65-F5344CB8AC3E}">
        <p14:creationId xmlns:p14="http://schemas.microsoft.com/office/powerpoint/2010/main" val="2504405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Rot="1" noChangeAspect="1" noChangeArrowheads="1" noTextEdit="1"/>
          </p:cNvSpPr>
          <p:nvPr>
            <p:ph type="sldImg"/>
          </p:nvPr>
        </p:nvSpPr>
        <p:spPr>
          <a:xfrm>
            <a:off x="1444625" y="1171575"/>
            <a:ext cx="4213225" cy="3160713"/>
          </a:xfrm>
          <a:ln/>
        </p:spPr>
      </p:sp>
      <p:sp>
        <p:nvSpPr>
          <p:cNvPr id="27652" name="Rectangle 3"/>
          <p:cNvSpPr>
            <a:spLocks noGrp="1" noChangeArrowheads="1"/>
          </p:cNvSpPr>
          <p:nvPr>
            <p:ph type="body" idx="1"/>
          </p:nvPr>
        </p:nvSpPr>
        <p:spPr>
          <a:noFill/>
          <a:ln/>
        </p:spPr>
        <p:txBody>
          <a:bodyPr/>
          <a:lstStyle/>
          <a:p>
            <a:pPr algn="just"/>
            <a:r>
              <a:rPr lang="en-US" b="1" baseline="0" dirty="0">
                <a:ea typeface="ＭＳ Ｐゴシック" pitchFamily="-112" charset="-128"/>
              </a:rPr>
              <a:t>YOU HAVE THE PRICE NOW IS THE TIME TO FIND OUT ABOUT THE OTHER NEEDS AND CONDUCT YOUR INITIAL SEARCH</a:t>
            </a:r>
          </a:p>
          <a:p>
            <a:pPr algn="just"/>
            <a:endParaRPr lang="en-US" b="1" baseline="0" dirty="0">
              <a:ea typeface="ＭＳ Ｐゴシック" pitchFamily="-112" charset="-128"/>
            </a:endParaRPr>
          </a:p>
          <a:p>
            <a:pPr algn="just"/>
            <a:r>
              <a:rPr lang="en-US" b="0" baseline="0" dirty="0">
                <a:ea typeface="ＭＳ Ｐゴシック" pitchFamily="-112" charset="-128"/>
              </a:rPr>
              <a:t>Lets start our search you can give me the parameters, go to our website, vanguardcoldwellbanker.com and we can start our search. </a:t>
            </a:r>
          </a:p>
          <a:p>
            <a:pPr algn="just"/>
            <a:endParaRPr lang="en-US" b="0" baseline="0" dirty="0">
              <a:ea typeface="ＭＳ Ｐゴシック" pitchFamily="-112" charset="-128"/>
            </a:endParaRPr>
          </a:p>
          <a:p>
            <a:pPr algn="just"/>
            <a:r>
              <a:rPr lang="en-US" b="0" baseline="0" dirty="0">
                <a:ea typeface="ＭＳ Ｐゴシック" pitchFamily="-112" charset="-128"/>
              </a:rPr>
              <a:t>What are your primary needs as far as beds, baths and location?</a:t>
            </a:r>
          </a:p>
          <a:p>
            <a:pPr algn="just"/>
            <a:endParaRPr lang="en-US" b="0" baseline="0" dirty="0">
              <a:ea typeface="ＭＳ Ｐゴシック" pitchFamily="-112" charset="-128"/>
            </a:endParaRPr>
          </a:p>
          <a:p>
            <a:pPr algn="just"/>
            <a:r>
              <a:rPr lang="en-US" b="0" baseline="0" dirty="0">
                <a:ea typeface="ＭＳ Ｐゴシック" pitchFamily="-112" charset="-128"/>
              </a:rPr>
              <a:t>Do you have any other special needs you would like to put into the computer before we search?  Remember, the fewer criteria we put into the search the greater selection we will get.</a:t>
            </a:r>
          </a:p>
          <a:p>
            <a:pPr algn="just"/>
            <a:endParaRPr lang="en-US" b="0" baseline="0" dirty="0">
              <a:ea typeface="ＭＳ Ｐゴシック" pitchFamily="-112" charset="-128"/>
            </a:endParaRPr>
          </a:p>
          <a:p>
            <a:pPr algn="just"/>
            <a:r>
              <a:rPr lang="en-US" b="1" baseline="0" dirty="0">
                <a:ea typeface="ＭＳ Ｐゴシック" pitchFamily="-112" charset="-128"/>
              </a:rPr>
              <a:t>ENTER THE PRICE RANGE, LOCATION, AND OTHER CRITERIA INTO THE COMPUTER  - START WITH MLS.</a:t>
            </a:r>
          </a:p>
          <a:p>
            <a:pPr algn="just"/>
            <a:r>
              <a:rPr lang="en-US" b="1" baseline="0" dirty="0">
                <a:ea typeface="ＭＳ Ｐゴシック" pitchFamily="-112" charset="-128"/>
              </a:rPr>
              <a:t>NOW IS THE TIME THAT YOU START TO WORK WITH THEM AND USE YOUR EXPERTISE TO NARROW THE FIELD.  PROPERTIES CAN BE ELIMINATED BY</a:t>
            </a:r>
          </a:p>
          <a:p>
            <a:pPr marL="176461" indent="-176461" algn="just">
              <a:buFont typeface="Arial" panose="020B0604020202020204" pitchFamily="34" charset="0"/>
              <a:buChar char="•"/>
            </a:pPr>
            <a:r>
              <a:rPr lang="en-US" b="1" baseline="0" dirty="0">
                <a:ea typeface="ＭＳ Ｐゴシック" pitchFamily="-112" charset="-128"/>
              </a:rPr>
              <a:t>SIZE</a:t>
            </a:r>
          </a:p>
          <a:p>
            <a:pPr marL="176461" indent="-176461" algn="just">
              <a:buFont typeface="Arial" panose="020B0604020202020204" pitchFamily="34" charset="0"/>
              <a:buChar char="•"/>
            </a:pPr>
            <a:r>
              <a:rPr lang="en-US" b="1" baseline="0" dirty="0">
                <a:ea typeface="ＭＳ Ｐゴシック" pitchFamily="-112" charset="-128"/>
              </a:rPr>
              <a:t>LOCATION (MAIN THROUGHWAY, OTHER SPECIAL ISSUES YOU KNOW ABOUT)</a:t>
            </a:r>
          </a:p>
          <a:p>
            <a:pPr marL="176461" indent="-176461" algn="just">
              <a:buFont typeface="Arial" panose="020B0604020202020204" pitchFamily="34" charset="0"/>
              <a:buChar char="•"/>
            </a:pPr>
            <a:r>
              <a:rPr lang="en-US" b="1" baseline="0" dirty="0">
                <a:ea typeface="ＭＳ Ｐゴシック" pitchFamily="-112" charset="-128"/>
              </a:rPr>
              <a:t>ABSENCE OR PRESENCE OF SPECIAL FEATURES (POOL, ETC.)</a:t>
            </a:r>
          </a:p>
          <a:p>
            <a:pPr marL="176461" indent="-176461" algn="just">
              <a:buFont typeface="Arial" panose="020B0604020202020204" pitchFamily="34" charset="0"/>
              <a:buChar char="•"/>
            </a:pPr>
            <a:r>
              <a:rPr lang="en-US" b="1" baseline="0" dirty="0">
                <a:ea typeface="ＭＳ Ｐゴシック" pitchFamily="-112" charset="-128"/>
              </a:rPr>
              <a:t>CUSTOMERS LIKES AND DISLIKES AS FAR AS ELEVATIONS AND DÉCOR</a:t>
            </a:r>
          </a:p>
          <a:p>
            <a:pPr algn="just"/>
            <a:endParaRPr lang="en-US" b="1" baseline="0" dirty="0">
              <a:ea typeface="ＭＳ Ｐゴシック" pitchFamily="-112" charset="-128"/>
            </a:endParaRPr>
          </a:p>
          <a:p>
            <a:pPr algn="just"/>
            <a:r>
              <a:rPr lang="en-US" b="1" baseline="0" dirty="0">
                <a:ea typeface="ＭＳ Ｐゴシック" pitchFamily="-112" charset="-128"/>
              </a:rPr>
              <a:t>IF THE LIST BECOMES TOO SMALL YOU WILL NEED THE CUSTOMER TO REVISIT WHAT IS MOST IMPORTANT TO THEM.</a:t>
            </a:r>
          </a:p>
          <a:p>
            <a:pPr algn="just"/>
            <a:endParaRPr lang="en-US" b="1" baseline="0" dirty="0">
              <a:ea typeface="ＭＳ Ｐゴシック" pitchFamily="-112" charset="-128"/>
            </a:endParaRPr>
          </a:p>
          <a:p>
            <a:pPr algn="just"/>
            <a:r>
              <a:rPr lang="en-US" b="1" baseline="0" dirty="0">
                <a:ea typeface="ＭＳ Ｐゴシック" pitchFamily="-112" charset="-128"/>
              </a:rPr>
              <a:t>TRY TO WORK THE LIST DOWN TO 8+/- PROPERTIES, YOU ARE WASTING THEIR TIME BY SHOWING THEM LOW PROBABILTY HOUSES</a:t>
            </a:r>
          </a:p>
          <a:p>
            <a:pPr algn="just"/>
            <a:endParaRPr lang="en-US" b="1" baseline="0" dirty="0">
              <a:ea typeface="ＭＳ Ｐゴシック" pitchFamily="-112" charset="-128"/>
            </a:endParaRPr>
          </a:p>
          <a:p>
            <a:pPr algn="just"/>
            <a:r>
              <a:rPr lang="en-US" b="1" baseline="0" dirty="0">
                <a:ea typeface="ＭＳ Ｐゴシック" pitchFamily="-112" charset="-128"/>
              </a:rPr>
              <a:t>CREATE AND SAVE THE SEARCH IN THEIR ZAP ACCOUNT</a:t>
            </a:r>
          </a:p>
          <a:p>
            <a:pPr algn="just"/>
            <a:endParaRPr lang="en-US" b="1" baseline="0" dirty="0">
              <a:ea typeface="ＭＳ Ｐゴシック" pitchFamily="-112" charset="-128"/>
            </a:endParaRPr>
          </a:p>
          <a:p>
            <a:pPr algn="just"/>
            <a:r>
              <a:rPr lang="en-US" b="0" baseline="0" dirty="0">
                <a:ea typeface="ＭＳ Ｐゴシック" pitchFamily="-112" charset="-128"/>
              </a:rPr>
              <a:t>OK, we have 7 properties to see when you get to town, with our technology we will know if any others come on the market or if some of these sell.  I will also know what else you are looking at so if the criteria changes we will be on the same page, </a:t>
            </a:r>
            <a:r>
              <a:rPr lang="en-US" b="0" u="sng" baseline="0" dirty="0">
                <a:ea typeface="ＭＳ Ｐゴシック" pitchFamily="-112" charset="-128"/>
              </a:rPr>
              <a:t>does that work for </a:t>
            </a:r>
            <a:r>
              <a:rPr lang="en-US" b="0" u="none" baseline="0" dirty="0">
                <a:ea typeface="ＭＳ Ｐゴシック" pitchFamily="-112" charset="-128"/>
              </a:rPr>
              <a:t>you.</a:t>
            </a:r>
          </a:p>
          <a:p>
            <a:pPr algn="just"/>
            <a:endParaRPr lang="en-US" b="0" u="none" baseline="0" dirty="0">
              <a:ea typeface="ＭＳ Ｐゴシック" pitchFamily="-112" charset="-128"/>
            </a:endParaRPr>
          </a:p>
          <a:p>
            <a:pPr algn="just"/>
            <a:r>
              <a:rPr lang="en-US" b="0" u="none" baseline="0" dirty="0">
                <a:ea typeface="ＭＳ Ｐゴシック" pitchFamily="-112" charset="-128"/>
              </a:rPr>
              <a:t>Sometimes</a:t>
            </a:r>
            <a:r>
              <a:rPr lang="en-US" b="0" baseline="0" dirty="0">
                <a:ea typeface="ＭＳ Ｐゴシック" pitchFamily="-112" charset="-128"/>
              </a:rPr>
              <a:t> things look real good on the computer but there is a reason they are still for sale and I can find that out for us.  </a:t>
            </a:r>
            <a:r>
              <a:rPr lang="en-US" b="0" u="sng" baseline="0" dirty="0">
                <a:ea typeface="ＭＳ Ｐゴシック" pitchFamily="-112" charset="-128"/>
              </a:rPr>
              <a:t>Any questions?</a:t>
            </a:r>
            <a:endParaRPr lang="en-US" b="0" baseline="0" dirty="0">
              <a:ea typeface="ＭＳ Ｐゴシック" pitchFamily="-112" charset="-128"/>
            </a:endParaRPr>
          </a:p>
          <a:p>
            <a:pPr algn="just"/>
            <a:endParaRPr lang="en-US" b="0" baseline="0" dirty="0">
              <a:ea typeface="ＭＳ Ｐゴシック" pitchFamily="-112" charset="-128"/>
            </a:endParaRPr>
          </a:p>
          <a:p>
            <a:pPr algn="just"/>
            <a:r>
              <a:rPr lang="en-US" b="0" baseline="0" dirty="0">
                <a:ea typeface="ＭＳ Ｐゴシック" pitchFamily="-112" charset="-128"/>
              </a:rPr>
              <a:t>Good, we will stay in touch and when the time gets closer we can come down to a “show list” that I will set up for you, </a:t>
            </a:r>
            <a:r>
              <a:rPr lang="en-US" b="0" u="sng" baseline="0" dirty="0">
                <a:ea typeface="ＭＳ Ｐゴシック" pitchFamily="-112" charset="-128"/>
              </a:rPr>
              <a:t>does that work for you?</a:t>
            </a:r>
            <a:endParaRPr lang="en-US" b="0" baseline="0" dirty="0">
              <a:ea typeface="ＭＳ Ｐゴシック" pitchFamily="-112" charset="-128"/>
            </a:endParaRPr>
          </a:p>
          <a:p>
            <a:pPr algn="just"/>
            <a:endParaRPr lang="en-US" b="0" baseline="0" dirty="0">
              <a:ea typeface="ＭＳ Ｐゴシック" pitchFamily="-112" charset="-128"/>
            </a:endParaRPr>
          </a:p>
          <a:p>
            <a:pPr algn="just"/>
            <a:endParaRPr lang="en-US" b="0" baseline="0" dirty="0">
              <a:ea typeface="ＭＳ Ｐゴシック" pitchFamily="-112" charset="-128"/>
            </a:endParaRPr>
          </a:p>
          <a:p>
            <a:pPr algn="just"/>
            <a:endParaRPr lang="en-US" b="0" baseline="0" dirty="0">
              <a:ea typeface="ＭＳ Ｐゴシック" pitchFamily="-112" charset="-128"/>
            </a:endParaRPr>
          </a:p>
        </p:txBody>
      </p:sp>
    </p:spTree>
    <p:extLst>
      <p:ext uri="{BB962C8B-B14F-4D97-AF65-F5344CB8AC3E}">
        <p14:creationId xmlns:p14="http://schemas.microsoft.com/office/powerpoint/2010/main" val="442844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4294967295"/>
          </p:nvPr>
        </p:nvSpPr>
        <p:spPr bwMode="auto">
          <a:xfrm>
            <a:off x="4023092" y="8899328"/>
            <a:ext cx="3077739" cy="468471"/>
          </a:xfrm>
          <a:prstGeom prst="rect">
            <a:avLst/>
          </a:prstGeom>
          <a:noFill/>
          <a:ln>
            <a:miter lim="800000"/>
            <a:headEnd/>
            <a:tailEnd/>
          </a:ln>
        </p:spPr>
        <p:txBody>
          <a:bodyPr/>
          <a:lstStyle/>
          <a:p>
            <a:fld id="{AB947017-3C7E-469F-8E71-6293DD9A9127}" type="slidenum">
              <a:rPr lang="en-US">
                <a:solidFill>
                  <a:prstClr val="black"/>
                </a:solidFill>
              </a:rPr>
              <a:pPr/>
              <a:t>6</a:t>
            </a:fld>
            <a:endParaRPr lang="en-US" dirty="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dirty="0">
                <a:ea typeface="ＭＳ Ｐゴシック" pitchFamily="-112" charset="-128"/>
              </a:rPr>
              <a:t>When we have found the right home we need to be ready to write the offer.</a:t>
            </a:r>
          </a:p>
          <a:p>
            <a:endParaRPr lang="en-US" dirty="0">
              <a:ea typeface="ＭＳ Ｐゴシック" pitchFamily="-112" charset="-128"/>
            </a:endParaRPr>
          </a:p>
          <a:p>
            <a:r>
              <a:rPr lang="en-US" dirty="0">
                <a:ea typeface="ＭＳ Ｐゴシック" pitchFamily="-112" charset="-128"/>
              </a:rPr>
              <a:t>For every one person who has made a right decision by sleeping on it there are 10 who lost the home</a:t>
            </a:r>
            <a:r>
              <a:rPr lang="en-US" baseline="0" dirty="0">
                <a:ea typeface="ＭＳ Ｐゴシック" pitchFamily="-112" charset="-128"/>
              </a:rPr>
              <a:t> they wanted because slept on it.</a:t>
            </a:r>
          </a:p>
          <a:p>
            <a:endParaRPr lang="en-US" baseline="0" dirty="0">
              <a:ea typeface="ＭＳ Ｐゴシック" pitchFamily="-112" charset="-128"/>
            </a:endParaRPr>
          </a:p>
          <a:p>
            <a:r>
              <a:rPr lang="en-US" baseline="0" dirty="0">
                <a:ea typeface="ＭＳ Ｐゴシック" pitchFamily="-112" charset="-128"/>
              </a:rPr>
              <a:t>I have sent you the standard MLS PASA, do you have it with you?  As you can see it is comprehensive.  I am going to cover the high points tonight,  if you have questions about the “boilerplate” write them down and I will answer them before we start to look.  If you cant sleep start to read it and you will immediately fall asleep!</a:t>
            </a:r>
          </a:p>
          <a:p>
            <a:endParaRPr lang="en-US" baseline="0" dirty="0">
              <a:ea typeface="ＭＳ Ｐゴシック" pitchFamily="-112" charset="-128"/>
            </a:endParaRPr>
          </a:p>
          <a:p>
            <a:r>
              <a:rPr lang="en-US" baseline="0" dirty="0">
                <a:ea typeface="ＭＳ Ｐゴシック" pitchFamily="-112" charset="-128"/>
              </a:rPr>
              <a:t>It is important that you are comfortable with the paperwork, it is more important that I am knowledgeable about the paperwork, which I am, and that you are comfortable with me.  Does that work for you?</a:t>
            </a:r>
          </a:p>
          <a:p>
            <a:endParaRPr lang="en-US" baseline="0" dirty="0">
              <a:ea typeface="ＭＳ Ｐゴシック" pitchFamily="-112" charset="-128"/>
            </a:endParaRPr>
          </a:p>
          <a:p>
            <a:r>
              <a:rPr lang="en-US" b="1" baseline="0" dirty="0">
                <a:ea typeface="ＭＳ Ｐゴシック" pitchFamily="-112" charset="-128"/>
              </a:rPr>
              <a:t>WHAT YOU ARE SELLING IS LEADERSHIP AND EXPERTISE THIS MEANS YOU MUST UNDERSTAND AND </a:t>
            </a:r>
            <a:r>
              <a:rPr lang="en-US" b="1" u="sng" baseline="0" dirty="0">
                <a:ea typeface="ＭＳ Ｐゴシック" pitchFamily="-112" charset="-128"/>
              </a:rPr>
              <a:t>BE ABLE TO EXPLAIN </a:t>
            </a:r>
            <a:r>
              <a:rPr lang="en-US" b="1" baseline="0" dirty="0">
                <a:ea typeface="ＭＳ Ｐゴシック" pitchFamily="-112" charset="-128"/>
              </a:rPr>
              <a:t>EVERY PARAGRAPH IN THE PASA, IF YOU CANNOT GET WITH THE DCD OR YOUR DMD AND WORK AT IT UNTIL YOU CAN.</a:t>
            </a:r>
            <a:endParaRPr lang="en-US" b="1" dirty="0">
              <a:ea typeface="ＭＳ Ｐゴシック" pitchFamily="-112" charset="-128"/>
            </a:endParaRPr>
          </a:p>
          <a:p>
            <a:endParaRPr lang="en-US" dirty="0">
              <a:ea typeface="ＭＳ Ｐゴシック" pitchFamily="-112" charset="-128"/>
            </a:endParaRPr>
          </a:p>
        </p:txBody>
      </p:sp>
    </p:spTree>
    <p:extLst>
      <p:ext uri="{BB962C8B-B14F-4D97-AF65-F5344CB8AC3E}">
        <p14:creationId xmlns:p14="http://schemas.microsoft.com/office/powerpoint/2010/main" val="3854257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In addition</a:t>
            </a:r>
            <a:r>
              <a:rPr lang="en-US" baseline="0" dirty="0"/>
              <a:t> to all of the boiler plate items in the PASA, there are 7 key elements in the standard agreement. Lets go over them, discuss them and then when we find the right house the only thing we will have to decide on is the strength of our offer.   </a:t>
            </a:r>
            <a:r>
              <a:rPr lang="en-US" u="sng" baseline="0" dirty="0"/>
              <a:t>Make sense?</a:t>
            </a:r>
            <a:endParaRPr lang="en-US" u="sng" strike="sngStrike" baseline="0" dirty="0"/>
          </a:p>
          <a:p>
            <a:pPr algn="just"/>
            <a:endParaRPr lang="en-US" baseline="0" dirty="0"/>
          </a:p>
          <a:p>
            <a:pPr algn="just"/>
            <a:r>
              <a:rPr lang="en-US" b="1" baseline="0" dirty="0"/>
              <a:t>TAKE THE PASA AND START TO COMPLETE IT</a:t>
            </a:r>
          </a:p>
          <a:p>
            <a:pPr algn="just"/>
            <a:endParaRPr lang="en-US" b="0" baseline="0" dirty="0"/>
          </a:p>
          <a:p>
            <a:pPr algn="just"/>
            <a:r>
              <a:rPr lang="en-US" b="0" baseline="0" dirty="0"/>
              <a:t>As you can see “SAMPLE” is printed across the front of this PASA.  Let’s review and complete it and I will leave it with you.</a:t>
            </a:r>
          </a:p>
          <a:p>
            <a:pPr algn="just"/>
            <a:endParaRPr lang="en-US" b="0" baseline="0" dirty="0"/>
          </a:p>
          <a:p>
            <a:pPr algn="just"/>
            <a:r>
              <a:rPr lang="en-US" baseline="0" dirty="0"/>
              <a:t>Ask their names and put them in the correct blank, explain the legal address and the fact that they are going to get a Warranty Deed and why this is important.</a:t>
            </a:r>
          </a:p>
          <a:p>
            <a:pPr algn="just"/>
            <a:endParaRPr lang="en-US" baseline="0" dirty="0"/>
          </a:p>
          <a:p>
            <a:pPr marL="241610" indent="-241610" algn="just">
              <a:buFont typeface="+mj-lt"/>
              <a:buAutoNum type="arabicPeriod"/>
            </a:pPr>
            <a:r>
              <a:rPr lang="en-US" baseline="0" dirty="0"/>
              <a:t>First is the escrow deposit, are you familiar with the term? The most important issue for the seller, other than price, is what?  Will the sale go to closing. The more comfortable the seller is with that the more generous he will be with everything else.  I have seen sellers choose a lower offer because of a bigger escrow deposit and a greater likelihood of going to closing.  In this price range I recommend (you should ask for 2% of anticipated sales price, rounded to the closest $500).  The escrow or binder deposit goes into our escrow account, unless we buy a builder’s home in which case the builder keeps it; we have no control.  When it is in our escrow account it cannot come out except:</a:t>
            </a:r>
          </a:p>
          <a:p>
            <a:pPr marL="724831" lvl="1" indent="-241610" algn="just">
              <a:buFont typeface="+mj-lt"/>
              <a:buAutoNum type="alphaUcPeriod"/>
            </a:pPr>
            <a:r>
              <a:rPr lang="en-US" baseline="0" dirty="0"/>
              <a:t>When the sale goes to closing as agreed</a:t>
            </a:r>
          </a:p>
          <a:p>
            <a:pPr marL="724831" lvl="1" indent="-241610" algn="just">
              <a:buFont typeface="+mj-lt"/>
              <a:buAutoNum type="alphaUcPeriod"/>
            </a:pPr>
            <a:r>
              <a:rPr lang="en-US" baseline="0" dirty="0"/>
              <a:t>By agreement of the parties</a:t>
            </a:r>
          </a:p>
          <a:p>
            <a:pPr marL="724831" lvl="1" indent="-241610" algn="just">
              <a:buFont typeface="+mj-lt"/>
              <a:buAutoNum type="alphaUcPeriod"/>
            </a:pPr>
            <a:r>
              <a:rPr lang="en-US" baseline="0" dirty="0"/>
              <a:t>Directive by either FREC or the courts</a:t>
            </a:r>
          </a:p>
          <a:p>
            <a:pPr marL="637335" lvl="1" indent="-173819" algn="just">
              <a:buFont typeface="Arial" panose="020B0604020202020204" pitchFamily="34" charset="0"/>
              <a:buChar char="•"/>
            </a:pPr>
            <a:r>
              <a:rPr lang="en-US" baseline="0" dirty="0"/>
              <a:t>      If your loan is not approved for any reason you get the money back</a:t>
            </a:r>
          </a:p>
          <a:p>
            <a:pPr marL="637335" lvl="1" indent="-173819" algn="just">
              <a:buFont typeface="Arial" panose="020B0604020202020204" pitchFamily="34" charset="0"/>
              <a:buChar char="•"/>
            </a:pPr>
            <a:r>
              <a:rPr lang="en-US" baseline="0" dirty="0"/>
              <a:t>      If the house does not appraise you get the money back</a:t>
            </a:r>
          </a:p>
          <a:p>
            <a:pPr marL="637335" lvl="1" indent="-173819" algn="just">
              <a:buFont typeface="Arial" panose="020B0604020202020204" pitchFamily="34" charset="0"/>
              <a:buChar char="•"/>
            </a:pPr>
            <a:r>
              <a:rPr lang="en-US" baseline="0" dirty="0"/>
              <a:t>      If the house does not pass inspections you get the money back</a:t>
            </a:r>
          </a:p>
          <a:p>
            <a:pPr marL="637335" lvl="1" indent="-173819" algn="just">
              <a:buFont typeface="Arial" panose="020B0604020202020204" pitchFamily="34" charset="0"/>
              <a:buChar char="•"/>
            </a:pPr>
            <a:r>
              <a:rPr lang="en-US" baseline="0" dirty="0"/>
              <a:t>      In short, the only way you can lose your escrow deposit is to simply change your mind.</a:t>
            </a:r>
          </a:p>
          <a:p>
            <a:pPr algn="just"/>
            <a:r>
              <a:rPr lang="en-US" u="sng" baseline="0" dirty="0"/>
              <a:t>With this in mind, are you comfortable with an escrow deposit of $XXX?</a:t>
            </a:r>
          </a:p>
          <a:p>
            <a:pPr algn="just"/>
            <a:endParaRPr lang="en-US" baseline="0" dirty="0"/>
          </a:p>
          <a:p>
            <a:pPr algn="just"/>
            <a:r>
              <a:rPr lang="en-US" baseline="0" dirty="0"/>
              <a:t> 2. Next is time to close.  If we have a date by which we are trying to get into the house I need to know that.  If we don’t, then most sales close in about 60 days. Frequently the seller will have a time constraint and if we can accommodate them that has value. </a:t>
            </a:r>
            <a:r>
              <a:rPr lang="en-US" u="sng" baseline="0" dirty="0"/>
              <a:t>Do we need to shoot for a specific date or are we flexible?</a:t>
            </a:r>
          </a:p>
          <a:p>
            <a:pPr algn="just"/>
            <a:r>
              <a:rPr lang="en-US" baseline="0" dirty="0"/>
              <a:t> </a:t>
            </a:r>
          </a:p>
          <a:p>
            <a:pPr algn="just"/>
            <a:r>
              <a:rPr lang="en-US" baseline="0" dirty="0"/>
              <a:t>3. All of our PASAs have contingencies in them, if they are not met then either the buyer or the seller can withdraw without penalty. The typical contingencies are</a:t>
            </a:r>
          </a:p>
          <a:p>
            <a:pPr marL="724831" lvl="1" indent="-241610" algn="just">
              <a:buFont typeface="+mj-lt"/>
              <a:buAutoNum type="alphaUcPeriod"/>
            </a:pPr>
            <a:r>
              <a:rPr lang="en-US" baseline="0" dirty="0"/>
              <a:t>Financing. We usually insert 45 days to get financing, </a:t>
            </a:r>
            <a:r>
              <a:rPr lang="en-US" u="sng" baseline="0" dirty="0"/>
              <a:t>does that work for you?</a:t>
            </a:r>
          </a:p>
          <a:p>
            <a:pPr marL="724831" lvl="1" indent="-241610" algn="just">
              <a:buFont typeface="+mj-lt"/>
              <a:buAutoNum type="alphaUcPeriod"/>
            </a:pPr>
            <a:r>
              <a:rPr lang="en-US" baseline="0" dirty="0"/>
              <a:t>Next there is a home inspection, by a professional home inspector. As I said this is not required but I highly recommend it.  I have sent you a list of 4 home inspectors that we have used I suggest you </a:t>
            </a:r>
            <a:r>
              <a:rPr lang="en-US" u="sng" baseline="0" dirty="0"/>
              <a:t>talk with at least 2 of them before you get to </a:t>
            </a:r>
            <a:r>
              <a:rPr lang="en-US" u="sng" baseline="0" dirty="0" err="1"/>
              <a:t>Jax</a:t>
            </a:r>
            <a:r>
              <a:rPr lang="en-US" u="sng" baseline="0" dirty="0"/>
              <a:t> or do you have someone you want to use?</a:t>
            </a:r>
          </a:p>
          <a:p>
            <a:pPr marL="724831" lvl="1" indent="-241610" algn="just">
              <a:buFont typeface="+mj-lt"/>
              <a:buAutoNum type="alphaUcPeriod"/>
            </a:pPr>
            <a:r>
              <a:rPr lang="en-US" baseline="0" dirty="0"/>
              <a:t>We also have a termite or WDO (wood destroying organism) inspection. The lender will require this and we get to select the inspector and pay for it.  </a:t>
            </a:r>
            <a:r>
              <a:rPr lang="en-US" u="sng" baseline="0" dirty="0"/>
              <a:t>Do you have  a WDO inspector or can I suggest several?</a:t>
            </a:r>
          </a:p>
          <a:p>
            <a:pPr marL="724831" lvl="1" indent="-241610" algn="just">
              <a:buFont typeface="+mj-lt"/>
              <a:buAutoNum type="alphaUcPeriod"/>
            </a:pPr>
            <a:r>
              <a:rPr lang="en-US" u="none" baseline="0" dirty="0"/>
              <a:t>You can also get a radon inspection and if the house was </a:t>
            </a:r>
            <a:r>
              <a:rPr lang="en-US" baseline="0" dirty="0"/>
              <a:t>built prior to 1982 a lead inspection. If the house was built after ‘82 we don’t need the lead inspection and I don’t believe anyone has ever found radon in a Jacksonville area house so unless you particularly want that I would not spend the money. How do you feel about that?</a:t>
            </a:r>
          </a:p>
          <a:p>
            <a:pPr marL="724831" lvl="1" indent="-241610" algn="just">
              <a:buFont typeface="+mj-lt"/>
              <a:buAutoNum type="alphaUcPeriod"/>
            </a:pPr>
            <a:r>
              <a:rPr lang="en-US" baseline="0" dirty="0"/>
              <a:t>There is another timing issue that is critically important. We don’t want to make an offer and then give the seller several days to think it over. If we do that what do you think he and his agent will do?  So when we find the right house we want to give the seller no more than 24 hours to act on our contract.  Sometimes the other agents will ask for more time, if he does that I would like to have your authority to tell him that our offer expires when it says and that we are withdrawing if we don’t have an answer by then. Only by forcing that agent and seller to act do we help to eliminate other offers. A bird in the hand is always worth more than a bird in the bush! Of course if there are extenuating circumstances we need to recognize them</a:t>
            </a:r>
            <a:r>
              <a:rPr lang="en-US" b="1" baseline="0" dirty="0"/>
              <a:t>. </a:t>
            </a:r>
            <a:r>
              <a:rPr lang="en-US" b="1" u="sng" baseline="0" dirty="0"/>
              <a:t>Do I have your permission to do that?  </a:t>
            </a:r>
          </a:p>
          <a:p>
            <a:pPr marL="724831" lvl="1" indent="-241610" algn="just">
              <a:buFont typeface="+mj-lt"/>
              <a:buAutoNum type="alphaUcPeriod"/>
            </a:pPr>
            <a:endParaRPr lang="en-US" b="1" baseline="0" dirty="0"/>
          </a:p>
          <a:p>
            <a:pPr marL="724831" lvl="1" indent="-241610" algn="just">
              <a:buFont typeface="+mj-lt"/>
              <a:buAutoNum type="alphaUcPeriod"/>
            </a:pPr>
            <a:endParaRPr lang="en-US" b="1" baseline="0" dirty="0"/>
          </a:p>
          <a:p>
            <a:pPr marL="19705" algn="just"/>
            <a:r>
              <a:rPr lang="en-US" b="1" baseline="0" dirty="0"/>
              <a:t>WE WANT TO DO THIS FOR 2 REASONS. FIRST, WE WANT TO HELP ELIMINATE “CONTRACT SHOPPING” AND SECONDLY, WE WANT TO KNOW THAT THE PURCHASER VALUES OUR ADVICE. IF YOUR CUSTOMER AGREES, YOU ARE BEING TOLD THAT YOU ARE THE PROFESSIONAL AND THAT YOU ARE DRIVING THE BUS!  </a:t>
            </a:r>
          </a:p>
          <a:p>
            <a:pPr marL="19705" algn="just"/>
            <a:endParaRPr lang="en-US" b="0" baseline="0" dirty="0"/>
          </a:p>
          <a:p>
            <a:pPr marL="12658" algn="just"/>
            <a:r>
              <a:rPr lang="en-US" b="0" baseline="0" dirty="0"/>
              <a:t> 4. </a:t>
            </a:r>
            <a:r>
              <a:rPr lang="en-US" baseline="0" dirty="0"/>
              <a:t>Closing costs paid by each party are set by tradition in each market. These are the ones that the buyer typically pays in the Jacksonville market (take the PASA and check the appropriate boxes). They are going to be approximately 3% of the sales price.  I will send you the closing costs for a typical $xxx house (top of his price range) and another for a typical $xx (bottom of his price range).  Then you can assume that any house we find at these prices the costs will be the same and if we find one in the middle the costs will be in the middle.  </a:t>
            </a:r>
            <a:r>
              <a:rPr lang="en-US" u="sng" baseline="0" dirty="0"/>
              <a:t>Will that help with your planning?</a:t>
            </a:r>
          </a:p>
          <a:p>
            <a:pPr marL="12658" algn="just"/>
            <a:endParaRPr lang="en-US" u="sng" baseline="0" dirty="0"/>
          </a:p>
          <a:p>
            <a:pPr marL="12658" algn="just"/>
            <a:r>
              <a:rPr lang="en-US" b="1" baseline="0" dirty="0"/>
              <a:t>IT IS AN ADVANTAGE TO BE COMFORTABLE ENOUGH TO BE ABLE TO COVER THE CLOSING COSTS IN FRONT OF THE PURCHASER IF THERE IS NOT A TIME ISSUE.</a:t>
            </a:r>
          </a:p>
          <a:p>
            <a:pPr marL="12658" algn="just"/>
            <a:endParaRPr lang="en-US" b="0" baseline="0" dirty="0"/>
          </a:p>
          <a:p>
            <a:pPr marL="12658" algn="just"/>
            <a:r>
              <a:rPr lang="en-US" b="0" baseline="0" dirty="0"/>
              <a:t> 5. </a:t>
            </a:r>
            <a:r>
              <a:rPr lang="en-US" baseline="0" dirty="0"/>
              <a:t>Special conditions are items that we want to write into the contract that are not standard.  I have seen contracts that are contingent upon the buyer getting a job offer by a certain date or, more often, that the purchase is “contingent” upon the buyer selling their house.  Generally, the more contingencies or special provisions we have the less favorable our offer, but if we have an issue we are usually better off trying to get the house off of the market and then resolving the contingency than resolving the contingency and then getting the house off of the market</a:t>
            </a:r>
            <a:r>
              <a:rPr lang="en-US" u="sng" baseline="0" dirty="0"/>
              <a:t>.  Does that make sense to you?  Are there any special conditions that I need to be aware of?</a:t>
            </a:r>
          </a:p>
          <a:p>
            <a:pPr algn="just"/>
            <a:endParaRPr lang="en-US" baseline="0" dirty="0"/>
          </a:p>
          <a:p>
            <a:pPr algn="just"/>
            <a:r>
              <a:rPr lang="en-US" baseline="0" dirty="0"/>
              <a:t> 6. Personalty is all of the personal property that is in the house.  This includes window coverings, refrigerators, pool equipment, things that are not nailed down. As we look at properties we need to be aware of this.  If we expect the refrigerator to stay we need to have it in the PASA. I have seen people argue over </a:t>
            </a:r>
            <a:r>
              <a:rPr lang="en-US" strike="sngStrike" baseline="0" dirty="0"/>
              <a:t>of</a:t>
            </a:r>
            <a:r>
              <a:rPr lang="en-US" baseline="0" dirty="0"/>
              <a:t> pool equipment, bar chairs, garage workbenches, tool sheds, fire wood and even the fuel in the fuel oil tank. The key here is that when we start to feel like a house is the right one we think about what we want to have stay and even make a note to make certain it is in the PASA.  </a:t>
            </a:r>
            <a:r>
              <a:rPr lang="en-US" u="sng" baseline="0" dirty="0"/>
              <a:t>Are you with me?</a:t>
            </a:r>
          </a:p>
          <a:p>
            <a:pPr algn="just"/>
            <a:endParaRPr lang="en-US" baseline="0" dirty="0"/>
          </a:p>
          <a:p>
            <a:pPr algn="just"/>
            <a:r>
              <a:rPr lang="en-US" baseline="0" dirty="0"/>
              <a:t> 7. The last issue is price. As I said we are free to offer any price that we wish. However, I want to caution you that if we make unrealistic offers it is easy to make a seller mad enough to not negotiate at all with us. I have seen this happen. When we find the right house I will get all of the relevant data and we can go over it to get a thorough understanding of what we feel it’s market value is and then plan our strategy.  </a:t>
            </a:r>
            <a:r>
              <a:rPr lang="en-US" u="sng" baseline="0" dirty="0"/>
              <a:t>Does that work for you? </a:t>
            </a:r>
            <a:r>
              <a:rPr lang="en-US" u="none" baseline="0" dirty="0"/>
              <a:t> </a:t>
            </a:r>
          </a:p>
          <a:p>
            <a:pPr algn="just"/>
            <a:endParaRPr lang="en-US" u="none" baseline="0" dirty="0"/>
          </a:p>
          <a:p>
            <a:pPr algn="just"/>
            <a:r>
              <a:rPr lang="en-US" baseline="0" dirty="0"/>
              <a:t>The only other thing I would like to add to this is that if there is one house that is head and shoulders over the rest most people feel that having the house you want rather than the house you are willing to settle for is worth the extra cost, </a:t>
            </a:r>
            <a:r>
              <a:rPr lang="en-US" u="sng" baseline="0" dirty="0"/>
              <a:t>do you feel that way? </a:t>
            </a:r>
          </a:p>
          <a:p>
            <a:pPr algn="just"/>
            <a:endParaRPr lang="en-US" b="1" baseline="0" dirty="0"/>
          </a:p>
          <a:p>
            <a:pPr algn="just"/>
            <a:r>
              <a:rPr lang="en-US" b="1" baseline="0" dirty="0"/>
              <a:t>IT IS IMPORTANT TO UNDERSTAND HOW THE BUYER FEELS ABOUT THIS, SOME WILL AGREE AND SOME WONT.</a:t>
            </a:r>
            <a:endParaRPr lang="en-US" baseline="0" dirty="0"/>
          </a:p>
          <a:p>
            <a:pPr marL="241610" indent="-241610" algn="just">
              <a:buFont typeface="+mj-lt"/>
              <a:buAutoNum type="arabicPeriod"/>
            </a:pPr>
            <a:endParaRPr lang="en-US" baseline="0" dirty="0"/>
          </a:p>
          <a:p>
            <a:pPr marL="483220" lvl="1" algn="just"/>
            <a:endParaRPr lang="en-US" dirty="0"/>
          </a:p>
        </p:txBody>
      </p:sp>
    </p:spTree>
    <p:extLst>
      <p:ext uri="{BB962C8B-B14F-4D97-AF65-F5344CB8AC3E}">
        <p14:creationId xmlns:p14="http://schemas.microsoft.com/office/powerpoint/2010/main" val="1414511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The PASA has</a:t>
            </a:r>
            <a:r>
              <a:rPr lang="en-US" baseline="0" dirty="0"/>
              <a:t> other issues that you need to understand.</a:t>
            </a:r>
            <a:r>
              <a:rPr lang="en-US" dirty="0"/>
              <a:t> Lets cover the</a:t>
            </a:r>
            <a:r>
              <a:rPr lang="en-US" baseline="0" dirty="0"/>
              <a:t> ones that are pre-printed in the agreement:</a:t>
            </a:r>
          </a:p>
          <a:p>
            <a:pPr algn="just"/>
            <a:endParaRPr lang="en-US" baseline="0" dirty="0"/>
          </a:p>
          <a:p>
            <a:pPr marL="241610" indent="-241610" algn="just">
              <a:buFont typeface="+mj-lt"/>
              <a:buAutoNum type="arabicPeriod"/>
            </a:pPr>
            <a:r>
              <a:rPr lang="en-US" baseline="0" dirty="0"/>
              <a:t>The house must be appraised by a professional appraiser for the price we have agreed to pay. The lender requires this and it is a protection for you. If it does not appraise you are under no obligation to complete the purchase and you will get your escrow deposit back.</a:t>
            </a:r>
          </a:p>
          <a:p>
            <a:pPr marL="241610" indent="-241610" algn="just">
              <a:buFont typeface="+mj-lt"/>
              <a:buAutoNum type="arabicPeriod"/>
            </a:pPr>
            <a:r>
              <a:rPr lang="en-US" b="0" baseline="0" dirty="0"/>
              <a:t>The survey is used to make certain that we are buying what we think we are buying and to make certain that there aren’t any encroachments.  Most people show up at closing, see the survey for the first time and don’t pay much attention to it.  If I can get the survey prior to closing I will do so and we can review it, if we cannot I will ask for it before we go into the closing and we will review it.  In any case we need to review the survey just to make certain we are getting what we anticipate. I find it amazing that most purchasers and their agents don’t do this.  </a:t>
            </a:r>
            <a:r>
              <a:rPr lang="en-US" b="0" u="sng" baseline="0" dirty="0"/>
              <a:t>Duh!</a:t>
            </a:r>
          </a:p>
          <a:p>
            <a:pPr marL="241610" indent="-241610" algn="just">
              <a:buFont typeface="+mj-lt"/>
              <a:buAutoNum type="arabicPeriod"/>
            </a:pPr>
            <a:r>
              <a:rPr lang="en-US" b="0" baseline="0" dirty="0"/>
              <a:t>Since we are getting a mortgage loan the lender will require title insurance, which is called a “lender’s policy” and is paid for by the seller. Title insurance protects the lender against clouds on the title and since we are in title it also gives us some protection. Title issues are rare, but if they happen they can be expensive to correct and for that reason many purchasers request what is called an “owners policy”. An owners policy protects us. There is a one time fee and it is usually less than $200. </a:t>
            </a:r>
            <a:r>
              <a:rPr lang="en-US" b="0" u="sng" baseline="0" dirty="0"/>
              <a:t>Do you want to have an owners title policy when we find the right home? </a:t>
            </a:r>
          </a:p>
          <a:p>
            <a:pPr marL="241610" indent="-241610" algn="just">
              <a:buFont typeface="+mj-lt"/>
              <a:buAutoNum type="arabicPeriod"/>
            </a:pPr>
            <a:endParaRPr lang="en-US" b="0" baseline="0" dirty="0"/>
          </a:p>
          <a:p>
            <a:pPr marL="463517" lvl="1" algn="just"/>
            <a:r>
              <a:rPr lang="en-US" b="1" baseline="0" dirty="0"/>
              <a:t>ONCE AGAIN WE ARE EXPLAINING THE OPTIONS, GIVING GOOD ADVICE, SETTING A TEMPO OF MAKING DECISIONS, TAKING CHARGE OF THE TRANSACTION AND SHOWING THAT WE ARE THE PROFESSIONALS.</a:t>
            </a:r>
          </a:p>
          <a:p>
            <a:pPr marL="231758" indent="-231758" algn="just">
              <a:buFont typeface="+mj-lt"/>
              <a:buAutoNum type="arabicPeriod"/>
            </a:pPr>
            <a:endParaRPr lang="en-US" b="1" baseline="0" dirty="0"/>
          </a:p>
          <a:p>
            <a:pPr algn="just"/>
            <a:endParaRPr lang="en-US" b="1" baseline="0" dirty="0"/>
          </a:p>
          <a:p>
            <a:pPr algn="just"/>
            <a:r>
              <a:rPr lang="en-US" b="0" baseline="0" dirty="0"/>
              <a:t>We are about to wrap it up.  We have made great progress and the work we put in tonight will make everything from here forward easier.  </a:t>
            </a:r>
            <a:r>
              <a:rPr lang="en-US" b="0" u="sng" baseline="0" dirty="0"/>
              <a:t>Do you have any questions?</a:t>
            </a:r>
            <a:endParaRPr lang="en-US" b="0" u="sng" dirty="0"/>
          </a:p>
          <a:p>
            <a:pPr algn="just"/>
            <a:endParaRPr lang="en-US" dirty="0"/>
          </a:p>
          <a:p>
            <a:pPr algn="just"/>
            <a:endParaRPr lang="en-US" b="0" dirty="0"/>
          </a:p>
        </p:txBody>
      </p:sp>
    </p:spTree>
    <p:extLst>
      <p:ext uri="{BB962C8B-B14F-4D97-AF65-F5344CB8AC3E}">
        <p14:creationId xmlns:p14="http://schemas.microsoft.com/office/powerpoint/2010/main" val="131997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25" y="1171575"/>
            <a:ext cx="4213225" cy="3160713"/>
          </a:xfrm>
        </p:spPr>
      </p:sp>
      <p:sp>
        <p:nvSpPr>
          <p:cNvPr id="3" name="Notes Placeholder 2"/>
          <p:cNvSpPr>
            <a:spLocks noGrp="1"/>
          </p:cNvSpPr>
          <p:nvPr>
            <p:ph type="body" idx="1"/>
          </p:nvPr>
        </p:nvSpPr>
        <p:spPr/>
        <p:txBody>
          <a:bodyPr/>
          <a:lstStyle/>
          <a:p>
            <a:pPr algn="just"/>
            <a:r>
              <a:rPr lang="en-US" dirty="0"/>
              <a:t>Lets talk about</a:t>
            </a:r>
            <a:r>
              <a:rPr lang="en-US" baseline="0" dirty="0"/>
              <a:t> our relationship for a few moments.</a:t>
            </a:r>
          </a:p>
          <a:p>
            <a:pPr algn="just"/>
            <a:endParaRPr lang="en-US" baseline="0" dirty="0"/>
          </a:p>
          <a:p>
            <a:pPr algn="just"/>
            <a:r>
              <a:rPr lang="en-US" baseline="0" dirty="0"/>
              <a:t>I will always give you the best advice I have. You can speak to me candidly and know that I am not going to divulge what you say, unless you ask me to.</a:t>
            </a:r>
          </a:p>
          <a:p>
            <a:pPr algn="just"/>
            <a:endParaRPr lang="en-US" baseline="0" dirty="0"/>
          </a:p>
          <a:p>
            <a:pPr algn="just"/>
            <a:r>
              <a:rPr lang="en-US" baseline="0" dirty="0"/>
              <a:t>You set the parameters for the property search.  I make certain that you get an opportunity to see everything that meets those parameters and if the parameters don’t work then I help you set new parameters. Once again, I will always give you my advice and tell you what I think, both positives and negatives, but in order for me to be of the most help to you you have to communicate with me, help me to understand your expectations and let me know what is on your mind.  You make all of the final decisions, not me.  You are in charge and when we find the right house you have to tell me what you want to offer</a:t>
            </a:r>
            <a:r>
              <a:rPr lang="en-US" u="sng" baseline="0" dirty="0"/>
              <a:t>.  Are we OK with that?</a:t>
            </a:r>
          </a:p>
          <a:p>
            <a:pPr algn="just"/>
            <a:endParaRPr lang="en-US" u="sng" baseline="0" dirty="0"/>
          </a:p>
          <a:p>
            <a:pPr algn="just"/>
            <a:r>
              <a:rPr lang="en-US" baseline="0" dirty="0"/>
              <a:t>If I am not doing something you want me to do you need to tell me.  If I am doing something you don’t want me to do you need to tell me that also. </a:t>
            </a:r>
            <a:r>
              <a:rPr lang="en-US" u="sng" baseline="0" dirty="0"/>
              <a:t>Are you comfortable with your role in this? </a:t>
            </a:r>
          </a:p>
          <a:p>
            <a:pPr algn="just"/>
            <a:endParaRPr lang="en-US" baseline="0" dirty="0"/>
          </a:p>
          <a:p>
            <a:pPr algn="just"/>
            <a:r>
              <a:rPr lang="en-US" b="1" baseline="0" dirty="0"/>
              <a:t>IF THE PEOPLE ARE USAA, NAVY FEDERAL OR VYSTAR NOW IS THE TIME TO TELL THEM THAT THEY WILL RECEIVE A SURVEY AND YOU WILL BE RATED.  ASK THEM TO RESPOND TO THE SURVEY AND IF THERE IS ANY REASON THEY ARE RELUCTANT TO GIVE YOU A PERFECT RATING TELL YOU UP FRONT.  THEY WILL NOT HURT YOUR FEELINGS.</a:t>
            </a:r>
          </a:p>
          <a:p>
            <a:pPr algn="just"/>
            <a:endParaRPr lang="en-US" b="0" baseline="0" dirty="0"/>
          </a:p>
          <a:p>
            <a:pPr algn="just"/>
            <a:r>
              <a:rPr lang="en-US" b="0" baseline="0" dirty="0"/>
              <a:t>This is very important to me because Navy Federal rates me based on how well you think I have done so I am going to ask you for two things</a:t>
            </a:r>
          </a:p>
          <a:p>
            <a:pPr marL="685800" lvl="1" indent="-228600" algn="just">
              <a:buFont typeface="+mj-lt"/>
              <a:buAutoNum type="arabicPeriod"/>
            </a:pPr>
            <a:r>
              <a:rPr lang="en-US" b="0" baseline="0" dirty="0"/>
              <a:t>Like I just mentioned please tell me if you need something from me I am not providing </a:t>
            </a:r>
            <a:r>
              <a:rPr lang="en-US" b="0" baseline="0" dirty="0" err="1"/>
              <a:t>ande</a:t>
            </a:r>
            <a:endParaRPr lang="en-US" b="0" baseline="0" dirty="0"/>
          </a:p>
          <a:p>
            <a:pPr marL="685800" lvl="1" indent="-228600" algn="just">
              <a:buFont typeface="+mj-lt"/>
              <a:buAutoNum type="arabicPeriod"/>
            </a:pPr>
            <a:r>
              <a:rPr lang="en-US" b="0" baseline="0" dirty="0"/>
              <a:t>When you get the survey please return it to Navy Federal because I not only get graded on how well I do but also on whether you return the survey.</a:t>
            </a:r>
          </a:p>
          <a:p>
            <a:pPr marL="457200" lvl="1" indent="0" algn="just">
              <a:buFont typeface="+mj-lt"/>
              <a:buNone/>
            </a:pPr>
            <a:r>
              <a:rPr lang="en-US" b="0" u="sng" baseline="0" dirty="0"/>
              <a:t>Can you do those 2 things for me?  </a:t>
            </a:r>
            <a:endParaRPr lang="en-US" b="0" u="none" baseline="0" dirty="0"/>
          </a:p>
          <a:p>
            <a:pPr marL="457200" lvl="1" indent="0" algn="just">
              <a:buFont typeface="+mj-lt"/>
              <a:buNone/>
            </a:pPr>
            <a:r>
              <a:rPr lang="en-US" b="0" u="none" baseline="0" dirty="0"/>
              <a:t>Thank you.</a:t>
            </a:r>
            <a:r>
              <a:rPr lang="en-US" b="0" baseline="0" dirty="0"/>
              <a:t> </a:t>
            </a:r>
          </a:p>
        </p:txBody>
      </p:sp>
    </p:spTree>
    <p:extLst>
      <p:ext uri="{BB962C8B-B14F-4D97-AF65-F5344CB8AC3E}">
        <p14:creationId xmlns:p14="http://schemas.microsoft.com/office/powerpoint/2010/main" val="2561209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a:t>Click to edit Master title style</a:t>
            </a:r>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9" name="Date Placeholder 18"/>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11" name="Slide Number Placeholder 10"/>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kumimoji="0"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Date Placeholder 1"/>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C699CB88-5E1A-4FAC-892A-60949ACB1F6F}" type="datetimeFigureOut">
              <a:rPr lang="en-US" smtClean="0"/>
              <a:pPr eaLnBrk="1" latinLnBrk="0" hangingPunct="1"/>
              <a:t>4/29/2019</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eaLnBrk="1" latinLnBrk="0" hangingPunct="1"/>
              <a:t>‹#›</a:t>
            </a:fld>
            <a:endParaRPr kumimoji="0"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p>
            <a:r>
              <a:rPr kumimoji="0" lang="en-US"/>
              <a:t>Click to edit Master title style</a:t>
            </a:r>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eaLnBrk="1" latinLnBrk="0" hangingPunct="1"/>
            <a:fld id="{C699CB88-5E1A-4FAC-892A-60949ACB1F6F}" type="datetimeFigureOut">
              <a:rPr lang="en-US" smtClean="0"/>
              <a:pPr eaLnBrk="1" latinLnBrk="0" hangingPunct="1"/>
              <a:t>4/29/2019</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0"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1974DF9-AD47-4691-BA21-BBFCE3637A9A}" type="slidenum">
              <a:rPr kumimoji="0" lang="en-US" smtClean="0"/>
              <a:pPr eaLnBrk="1" latinLnBrk="0" hangingPunct="1"/>
              <a:t>‹#›</a:t>
            </a:fld>
            <a:endParaRPr kumimoji="0" lang="en-US" dirty="0"/>
          </a:p>
        </p:txBody>
      </p:sp>
      <p:pic>
        <p:nvPicPr>
          <p:cNvPr id="10" name="Picture 9"/>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0" y="6058452"/>
            <a:ext cx="9144000" cy="799846"/>
          </a:xfrm>
          <a:prstGeom prst="rect">
            <a:avLst/>
          </a:prstGeom>
        </p:spPr>
      </p:pic>
      <p:pic>
        <p:nvPicPr>
          <p:cNvPr id="11" name="Picture 2"/>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76622"/>
          <a:stretch/>
        </p:blipFill>
        <p:spPr bwMode="auto">
          <a:xfrm>
            <a:off x="5638802" y="6059487"/>
            <a:ext cx="2209798"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72400" y="6145650"/>
            <a:ext cx="1066800" cy="664860"/>
          </a:xfrm>
          <a:prstGeom prst="rect">
            <a:avLst/>
          </a:prstGeom>
        </p:spPr>
      </p:pic>
      <p:pic>
        <p:nvPicPr>
          <p:cNvPr id="14" name="Picture 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855093" y="6172200"/>
            <a:ext cx="1714113" cy="55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hyperlink" Target="http://itunes.apple.com/app/id88428207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7.jpeg"/><Relationship Id="rId5" Type="http://schemas.openxmlformats.org/officeDocument/2006/relationships/hyperlink" Target="https://play.google.com/store/apps/details?id=com.myzap.cbv" TargetMode="External"/><Relationship Id="rId10" Type="http://schemas.openxmlformats.org/officeDocument/2006/relationships/image" Target="../media/image14.png"/><Relationship Id="rId4" Type="http://schemas.openxmlformats.org/officeDocument/2006/relationships/image" Target="../media/image10.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802" y="1849842"/>
            <a:ext cx="8229600" cy="439855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28371" y="685800"/>
            <a:ext cx="8406429" cy="1015663"/>
          </a:xfrm>
          <a:prstGeom prst="rect">
            <a:avLst/>
          </a:prstGeom>
          <a:noFill/>
        </p:spPr>
        <p:txBody>
          <a:bodyPr wrap="square" rtlCol="0">
            <a:spAutoFit/>
          </a:bodyPr>
          <a:lstStyle/>
          <a:p>
            <a:pPr eaLnBrk="0" fontAlgn="base" hangingPunct="0">
              <a:spcBef>
                <a:spcPct val="0"/>
              </a:spcBef>
              <a:spcAft>
                <a:spcPct val="0"/>
              </a:spcAft>
            </a:pPr>
            <a:r>
              <a:rPr lang="en-US" sz="3000" dirty="0">
                <a:solidFill>
                  <a:schemeClr val="tx2">
                    <a:lumMod val="50000"/>
                  </a:schemeClr>
                </a:solidFill>
                <a:latin typeface="Californian FB" panose="0207040306080B030204" pitchFamily="18" charset="0"/>
              </a:rPr>
              <a:t>Coldwell Banker Vanguard Realty</a:t>
            </a:r>
          </a:p>
          <a:p>
            <a:pPr eaLnBrk="0" fontAlgn="base" hangingPunct="0">
              <a:spcBef>
                <a:spcPct val="0"/>
              </a:spcBef>
              <a:spcAft>
                <a:spcPct val="0"/>
              </a:spcAft>
            </a:pPr>
            <a:r>
              <a:rPr lang="en-US" sz="3000" dirty="0">
                <a:solidFill>
                  <a:schemeClr val="tx2">
                    <a:lumMod val="50000"/>
                  </a:schemeClr>
                </a:solidFill>
                <a:latin typeface="Californian FB" panose="0207040306080B030204" pitchFamily="18" charset="0"/>
              </a:rPr>
              <a:t>Homebuyer Guide</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073" y="610600"/>
            <a:ext cx="2590800" cy="1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95938" y="1919840"/>
            <a:ext cx="1471293" cy="1471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685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425435" y="431180"/>
            <a:ext cx="6172200" cy="1143000"/>
          </a:xfrm>
          <a:prstGeom prst="rect">
            <a:avLst/>
          </a:prstGeom>
        </p:spPr>
        <p:txBody>
          <a:bodyPr/>
          <a:lstStyle/>
          <a:p>
            <a:pPr eaLnBrk="1" hangingPunct="1"/>
            <a:r>
              <a:rPr lang="en-US" altLang="en-US" sz="3000" dirty="0">
                <a:solidFill>
                  <a:schemeClr val="tx2">
                    <a:lumMod val="50000"/>
                  </a:schemeClr>
                </a:solidFill>
                <a:latin typeface="Californian FB" panose="0207040306080B030204" pitchFamily="18" charset="0"/>
              </a:rPr>
              <a:t>Our partnership ~ </a:t>
            </a:r>
            <a:r>
              <a:rPr lang="en-US" altLang="en-US" sz="6000" dirty="0">
                <a:solidFill>
                  <a:srgbClr val="FF0000"/>
                </a:solidFill>
                <a:latin typeface="Gabriola" panose="04040605051002020D02" pitchFamily="82" charset="0"/>
              </a:rPr>
              <a:t>Me</a:t>
            </a:r>
          </a:p>
        </p:txBody>
      </p:sp>
      <p:sp>
        <p:nvSpPr>
          <p:cNvPr id="6" name="Rectangle 3"/>
          <p:cNvSpPr txBox="1">
            <a:spLocks noChangeArrowheads="1"/>
          </p:cNvSpPr>
          <p:nvPr/>
        </p:nvSpPr>
        <p:spPr>
          <a:xfrm>
            <a:off x="669996" y="1600200"/>
            <a:ext cx="3714751" cy="47244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80000"/>
              </a:lnSpc>
              <a:buClr>
                <a:schemeClr val="tx2">
                  <a:lumMod val="75000"/>
                </a:schemeClr>
              </a:buClr>
              <a:buFont typeface="Arial" panose="020B0604020202020204" pitchFamily="34" charset="0"/>
              <a:buChar char="•"/>
            </a:pPr>
            <a:endParaRPr lang="en-US" altLang="en-US" sz="2000" dirty="0">
              <a:solidFill>
                <a:schemeClr val="tx2">
                  <a:lumMod val="50000"/>
                </a:schemeClr>
              </a:solidFill>
              <a:latin typeface="Californian FB" panose="0207040306080B030204" pitchFamily="18" charset="0"/>
            </a:endParaRP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Transaction broker</a:t>
            </a:r>
          </a:p>
          <a:p>
            <a:pPr lvl="1">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Answer all questions</a:t>
            </a:r>
          </a:p>
          <a:p>
            <a:pPr lvl="1">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Provide guidance</a:t>
            </a:r>
          </a:p>
          <a:p>
            <a:pPr lvl="1">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Honesty and integrity</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Assist in property selection based on your parameters</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Provide informational suggestions</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Convert your offer to a PASA</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Assist with financing and the closing</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Assist in the home inspection and home warranty</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Assist with special needs and area information</a:t>
            </a:r>
          </a:p>
          <a:p>
            <a:pPr>
              <a:lnSpc>
                <a:spcPct val="80000"/>
              </a:lnSpc>
              <a:buClr>
                <a:schemeClr val="tx2">
                  <a:lumMod val="75000"/>
                </a:schemeClr>
              </a:buClr>
              <a:buFont typeface="Arial" panose="020B0604020202020204" pitchFamily="34" charset="0"/>
              <a:buChar char="•"/>
            </a:pPr>
            <a:r>
              <a:rPr lang="en-US" altLang="en-US" sz="2000" dirty="0">
                <a:solidFill>
                  <a:schemeClr val="tx2">
                    <a:lumMod val="50000"/>
                  </a:schemeClr>
                </a:solidFill>
                <a:latin typeface="Californian FB" panose="0207040306080B030204" pitchFamily="18" charset="0"/>
              </a:rPr>
              <a:t>Is there anything else that you need me to do for you?</a:t>
            </a:r>
            <a:endParaRPr lang="en-US" altLang="en-US" sz="1800" dirty="0">
              <a:solidFill>
                <a:schemeClr val="tx2">
                  <a:lumMod val="50000"/>
                </a:schemeClr>
              </a:solidFill>
              <a:latin typeface="Californian FB" panose="0207040306080B030204" pitchFamily="18" charset="0"/>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563316"/>
            <a:ext cx="3692325" cy="23409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640809"/>
            <a:ext cx="25908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944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33400" y="719756"/>
            <a:ext cx="6172200" cy="1143000"/>
          </a:xfrm>
          <a:prstGeom prst="rect">
            <a:avLst/>
          </a:prstGeom>
        </p:spPr>
        <p:txBody>
          <a:bodyPr>
            <a:normAutofit/>
          </a:bodyPr>
          <a:lstStyle/>
          <a:p>
            <a:pPr eaLnBrk="1" hangingPunct="1"/>
            <a:r>
              <a:rPr lang="en-US" altLang="en-US" dirty="0">
                <a:solidFill>
                  <a:schemeClr val="tx2">
                    <a:lumMod val="50000"/>
                  </a:schemeClr>
                </a:solidFill>
                <a:latin typeface="Californian FB" panose="0207040306080B030204" pitchFamily="18" charset="0"/>
              </a:rPr>
              <a:t>House Hunting</a:t>
            </a:r>
          </a:p>
        </p:txBody>
      </p:sp>
      <p:sp>
        <p:nvSpPr>
          <p:cNvPr id="6" name="Rectangle 3"/>
          <p:cNvSpPr txBox="1">
            <a:spLocks noChangeArrowheads="1"/>
          </p:cNvSpPr>
          <p:nvPr/>
        </p:nvSpPr>
        <p:spPr>
          <a:xfrm>
            <a:off x="314845" y="1981201"/>
            <a:ext cx="5768944" cy="472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lvl="3">
              <a:lnSpc>
                <a:spcPct val="80000"/>
              </a:lnSpc>
              <a:buClr>
                <a:srgbClr val="FEB80A">
                  <a:tint val="85000"/>
                  <a:satMod val="285000"/>
                </a:srgbClr>
              </a:buClr>
              <a:buFont typeface="Arial" panose="020B0604020202020204" pitchFamily="34" charset="0"/>
              <a:buChar char="•"/>
            </a:pPr>
            <a:endParaRPr lang="en-US" altLang="en-US" sz="2400" u="sng" dirty="0">
              <a:solidFill>
                <a:srgbClr val="486B9E">
                  <a:lumMod val="50000"/>
                </a:srgbClr>
              </a:solidFill>
              <a:latin typeface="Californian FB" panose="0207040306080B030204" pitchFamily="18" charset="0"/>
            </a:endParaRPr>
          </a:p>
          <a:p>
            <a:pPr marL="854964" lvl="1" indent="-571500">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The Inventory</a:t>
            </a:r>
          </a:p>
          <a:p>
            <a:pPr marL="854964" lvl="1" indent="-571500">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Starting</a:t>
            </a:r>
          </a:p>
          <a:p>
            <a:pPr>
              <a:lnSpc>
                <a:spcPct val="80000"/>
              </a:lnSpc>
              <a:buClr>
                <a:schemeClr val="tx2"/>
              </a:buClr>
              <a:buFont typeface="Arial" panose="020B0604020202020204" pitchFamily="34" charset="0"/>
              <a:buChar char="•"/>
            </a:pPr>
            <a:endParaRPr lang="en-US" altLang="en-US" u="sng" dirty="0">
              <a:solidFill>
                <a:srgbClr val="486B9E">
                  <a:lumMod val="50000"/>
                </a:srgbClr>
              </a:solidFill>
              <a:latin typeface="Californian FB" panose="0207040306080B030204" pitchFamily="18" charset="0"/>
            </a:endParaRPr>
          </a:p>
          <a:p>
            <a:pPr lvl="2">
              <a:lnSpc>
                <a:spcPct val="80000"/>
              </a:lnSpc>
              <a:buClr>
                <a:schemeClr val="tx2"/>
              </a:buClr>
              <a:buFont typeface="Arial" panose="020B0604020202020204" pitchFamily="34" charset="0"/>
              <a:buChar char="•"/>
            </a:pPr>
            <a:r>
              <a:rPr lang="en-US" altLang="en-US" dirty="0">
                <a:solidFill>
                  <a:srgbClr val="486B9E">
                    <a:lumMod val="50000"/>
                  </a:srgbClr>
                </a:solidFill>
                <a:latin typeface="Californian FB" panose="0207040306080B030204" pitchFamily="18" charset="0"/>
              </a:rPr>
              <a:t>Where</a:t>
            </a:r>
          </a:p>
          <a:p>
            <a:pPr lvl="2">
              <a:lnSpc>
                <a:spcPct val="80000"/>
              </a:lnSpc>
              <a:buClr>
                <a:schemeClr val="tx2"/>
              </a:buClr>
              <a:buFont typeface="Arial" panose="020B0604020202020204" pitchFamily="34" charset="0"/>
              <a:buChar char="•"/>
            </a:pPr>
            <a:r>
              <a:rPr lang="en-US" altLang="en-US" dirty="0">
                <a:solidFill>
                  <a:srgbClr val="486B9E">
                    <a:lumMod val="50000"/>
                  </a:srgbClr>
                </a:solidFill>
                <a:latin typeface="Californian FB" panose="0207040306080B030204" pitchFamily="18" charset="0"/>
              </a:rPr>
              <a:t>When</a:t>
            </a:r>
          </a:p>
          <a:p>
            <a:pPr>
              <a:lnSpc>
                <a:spcPct val="80000"/>
              </a:lnSpc>
              <a:buClr>
                <a:schemeClr val="tx2"/>
              </a:buClr>
              <a:buFont typeface="Arial" panose="020B0604020202020204" pitchFamily="34" charset="0"/>
              <a:buChar char="•"/>
            </a:pPr>
            <a:endParaRPr lang="en-US" altLang="en-US" u="sng" dirty="0">
              <a:solidFill>
                <a:srgbClr val="486B9E">
                  <a:lumMod val="50000"/>
                </a:srgbClr>
              </a:solidFill>
              <a:latin typeface="Californian FB" panose="0207040306080B030204" pitchFamily="18" charset="0"/>
            </a:endParaRPr>
          </a:p>
          <a:p>
            <a:pPr lvl="1">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How we will work</a:t>
            </a:r>
          </a:p>
          <a:p>
            <a:pPr lvl="1">
              <a:lnSpc>
                <a:spcPct val="80000"/>
              </a:lnSpc>
              <a:buClr>
                <a:schemeClr val="tx2"/>
              </a:buClr>
              <a:buFont typeface="Arial" panose="020B0604020202020204" pitchFamily="34" charset="0"/>
              <a:buChar char="•"/>
            </a:pPr>
            <a:r>
              <a:rPr lang="en-US" altLang="en-US" sz="2800" dirty="0">
                <a:solidFill>
                  <a:srgbClr val="486B9E">
                    <a:lumMod val="50000"/>
                  </a:srgbClr>
                </a:solidFill>
                <a:latin typeface="Californian FB" panose="0207040306080B030204" pitchFamily="18" charset="0"/>
              </a:rPr>
              <a:t>Questions?</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151" r="21811"/>
          <a:stretch/>
        </p:blipFill>
        <p:spPr bwMode="auto">
          <a:xfrm>
            <a:off x="4313223" y="2369819"/>
            <a:ext cx="4151350" cy="2895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547415"/>
            <a:ext cx="1243175" cy="1360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697454"/>
            <a:ext cx="25908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936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descr="http://images.static-ziprealty.com/z/20140610203054/images/iphone/cbv/iphone_device_cbv.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1709" y="2094807"/>
            <a:ext cx="1670036" cy="3109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6258" name="Rectangle 2"/>
          <p:cNvSpPr>
            <a:spLocks noGrp="1" noChangeArrowheads="1"/>
          </p:cNvSpPr>
          <p:nvPr>
            <p:ph type="title" idx="4294967295"/>
          </p:nvPr>
        </p:nvSpPr>
        <p:spPr>
          <a:xfrm>
            <a:off x="442653" y="457100"/>
            <a:ext cx="6172200" cy="1143000"/>
          </a:xfrm>
          <a:prstGeom prst="rect">
            <a:avLst/>
          </a:prstGeom>
        </p:spPr>
        <p:txBody>
          <a:bodyPr/>
          <a:lstStyle/>
          <a:p>
            <a:pPr eaLnBrk="1" hangingPunct="1"/>
            <a:r>
              <a:rPr lang="en-US" altLang="en-US" b="0" u="sng" dirty="0">
                <a:solidFill>
                  <a:schemeClr val="tx2">
                    <a:lumMod val="50000"/>
                  </a:schemeClr>
                </a:solidFill>
                <a:effectLst/>
                <a:latin typeface="Californian FB" panose="0207040306080B030204" pitchFamily="18" charset="0"/>
              </a:rPr>
              <a:t>7 Steps to Buying a Home </a:t>
            </a:r>
          </a:p>
        </p:txBody>
      </p:sp>
      <p:sp>
        <p:nvSpPr>
          <p:cNvPr id="25603" name="Rectangle 3"/>
          <p:cNvSpPr>
            <a:spLocks noGrp="1" noChangeArrowheads="1"/>
          </p:cNvSpPr>
          <p:nvPr>
            <p:ph type="body" idx="4294967295"/>
          </p:nvPr>
        </p:nvSpPr>
        <p:spPr>
          <a:xfrm>
            <a:off x="351137" y="1866210"/>
            <a:ext cx="6278263" cy="4038600"/>
          </a:xfrm>
          <a:prstGeom prst="rect">
            <a:avLst/>
          </a:prstGeom>
        </p:spPr>
        <p:txBody>
          <a:bodyPr>
            <a:normAutofit/>
          </a:bodyPr>
          <a:lstStyle/>
          <a:p>
            <a:pPr marL="609600" indent="-60960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Get Pre-Approved by Navy Federal</a:t>
            </a:r>
          </a:p>
          <a:p>
            <a:pPr marL="609600" indent="-60960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Access all of the inventory </a:t>
            </a:r>
          </a:p>
          <a:p>
            <a:pPr marL="609600" indent="-60960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Narrow the field </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Select the best home </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Make the offer</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Prepare for closing</a:t>
            </a:r>
          </a:p>
          <a:p>
            <a:pPr marL="514350" indent="-514350">
              <a:lnSpc>
                <a:spcPct val="80000"/>
              </a:lnSpc>
              <a:buClr>
                <a:schemeClr val="tx2"/>
              </a:buClr>
              <a:buFont typeface="+mj-lt"/>
              <a:buAutoNum type="arabicPeriod"/>
            </a:pPr>
            <a:r>
              <a:rPr lang="en-US" altLang="en-US" dirty="0">
                <a:solidFill>
                  <a:schemeClr val="accent1">
                    <a:lumMod val="75000"/>
                  </a:schemeClr>
                </a:solidFill>
                <a:latin typeface="Californian FB" panose="0207040306080B030204" pitchFamily="18" charset="0"/>
              </a:rPr>
              <a:t> Sign papers and pick up your keys!</a:t>
            </a:r>
          </a:p>
          <a:p>
            <a:pPr marL="609600" indent="-609600">
              <a:lnSpc>
                <a:spcPct val="80000"/>
              </a:lnSpc>
              <a:buClr>
                <a:schemeClr val="tx2"/>
              </a:buClr>
              <a:buFont typeface="+mj-lt"/>
              <a:buAutoNum type="arabicPeriod"/>
            </a:pPr>
            <a:endParaRPr lang="en-US" altLang="en-US" dirty="0">
              <a:solidFill>
                <a:srgbClr val="FF0000"/>
              </a:solidFill>
              <a:latin typeface="Californian FB" panose="0207040306080B030204" pitchFamily="18"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3200" y="4886203"/>
            <a:ext cx="1103468" cy="120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http://images.static-ziprealty.com/z/20140610203054/images/mobile/2013/en_app_rgb_wo_45.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5191816"/>
            <a:ext cx="12287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images.static-ziprealty.com/z/20140610203054/images/mobile/2013/apple_app_store.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5204111"/>
            <a:ext cx="1371600" cy="40403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ages.static-ziprealty.com/z/20140610203054/images/android/cbv/android_device_cbv.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4947" y="2974655"/>
            <a:ext cx="1439487" cy="23134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115" t="12155" r="20846" b="6000"/>
          <a:stretch/>
        </p:blipFill>
        <p:spPr bwMode="auto">
          <a:xfrm>
            <a:off x="6138515" y="4648200"/>
            <a:ext cx="2663229" cy="18289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4947" y="746043"/>
            <a:ext cx="2054871" cy="86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1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fade">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fade">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fade">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fade">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fade">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7"/>
          <p:cNvSpPr>
            <a:spLocks noChangeArrowheads="1"/>
          </p:cNvSpPr>
          <p:nvPr/>
        </p:nvSpPr>
        <p:spPr bwMode="auto">
          <a:xfrm>
            <a:off x="608456" y="1280824"/>
            <a:ext cx="4083436" cy="4578176"/>
          </a:xfrm>
          <a:prstGeom prst="rect">
            <a:avLst/>
          </a:prstGeom>
          <a:noFill/>
          <a:ln w="9525">
            <a:noFill/>
            <a:miter lim="800000"/>
            <a:headEnd/>
            <a:tailEnd/>
          </a:ln>
        </p:spPr>
        <p:txBody>
          <a:bodyPr wrap="square" anchor="ctr">
            <a:spAutoFit/>
          </a:bodyPr>
          <a:lstStyle/>
          <a:p>
            <a:pPr lvl="1" indent="-457200" eaLnBrk="0" fontAlgn="base" hangingPunct="0">
              <a:spcBef>
                <a:spcPct val="0"/>
              </a:spcBef>
              <a:buClr>
                <a:srgbClr val="3F7FFF"/>
              </a:buClr>
              <a:buFont typeface="Wingdings" pitchFamily="2" charset="2"/>
              <a:buChar char="§"/>
              <a:tabLst>
                <a:tab pos="952500" algn="l"/>
              </a:tabLst>
            </a:pPr>
            <a:endParaRPr lang="en-US" sz="2200" dirty="0">
              <a:solidFill>
                <a:schemeClr val="bg2">
                  <a:lumMod val="50000"/>
                </a:schemeClr>
              </a:solidFill>
              <a:latin typeface="Californian FB" panose="0207040306080B030204" pitchFamily="18" charset="0"/>
            </a:endParaRPr>
          </a:p>
          <a:p>
            <a:pPr lvl="1" indent="-457200" eaLnBrk="0" fontAlgn="base" hangingPunct="0">
              <a:spcBef>
                <a:spcPct val="0"/>
              </a:spcBef>
              <a:buClr>
                <a:srgbClr val="3F7FFF"/>
              </a:buClr>
              <a:buFont typeface="Wingdings" pitchFamily="2" charset="2"/>
              <a:buChar char="§"/>
              <a:tabLst>
                <a:tab pos="952500" algn="l"/>
              </a:tabLst>
            </a:pPr>
            <a:endParaRPr lang="en-US" sz="2200" dirty="0">
              <a:solidFill>
                <a:schemeClr val="bg2">
                  <a:lumMod val="50000"/>
                </a:schemeClr>
              </a:solidFill>
              <a:latin typeface="Californian FB" panose="0207040306080B030204" pitchFamily="18" charset="0"/>
            </a:endParaRP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tx2">
                    <a:lumMod val="50000"/>
                  </a:schemeClr>
                </a:solidFill>
                <a:latin typeface="Californian FB" panose="0207040306080B030204" pitchFamily="18" charset="0"/>
              </a:rPr>
              <a:t>Determine upfront and monthly parameters</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tx2">
                    <a:lumMod val="50000"/>
                  </a:schemeClr>
                </a:solidFill>
                <a:latin typeface="Californian FB" panose="0207040306080B030204" pitchFamily="18" charset="0"/>
              </a:rPr>
              <a:t>Determine what type of loan best fits your needs.</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tx2">
                    <a:lumMod val="50000"/>
                  </a:schemeClr>
                </a:solidFill>
                <a:latin typeface="Californian FB" panose="0207040306080B030204" pitchFamily="18" charset="0"/>
              </a:rPr>
              <a:t>Establish the lender relationship.</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tx2">
                    <a:lumMod val="50000"/>
                  </a:schemeClr>
                </a:solidFill>
                <a:latin typeface="Californian FB" panose="0207040306080B030204" pitchFamily="18" charset="0"/>
              </a:rPr>
              <a:t>Get a written pre-approval from Navy Federal.</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tx2">
                    <a:lumMod val="50000"/>
                  </a:schemeClr>
                </a:solidFill>
                <a:latin typeface="Californian FB" panose="0207040306080B030204" pitchFamily="18" charset="0"/>
              </a:rPr>
              <a:t>Gather the documents you will need.</a:t>
            </a:r>
          </a:p>
          <a:p>
            <a:pPr lvl="1" indent="-457200" eaLnBrk="0" fontAlgn="base" hangingPunct="0">
              <a:spcBef>
                <a:spcPct val="0"/>
              </a:spcBef>
              <a:buClr>
                <a:schemeClr val="tx2"/>
              </a:buClr>
              <a:buFont typeface="Arial" panose="020B0604020202020204" pitchFamily="34" charset="0"/>
              <a:buChar char="•"/>
              <a:tabLst>
                <a:tab pos="952500" algn="l"/>
              </a:tabLst>
            </a:pPr>
            <a:r>
              <a:rPr lang="en-US" sz="2200" dirty="0">
                <a:solidFill>
                  <a:schemeClr val="tx2">
                    <a:lumMod val="50000"/>
                  </a:schemeClr>
                </a:solidFill>
                <a:latin typeface="Californian FB" panose="0207040306080B030204" pitchFamily="18" charset="0"/>
              </a:rPr>
              <a:t>Make application</a:t>
            </a:r>
          </a:p>
          <a:p>
            <a:pPr lvl="1" indent="-457200" eaLnBrk="0" fontAlgn="base" hangingPunct="0">
              <a:lnSpc>
                <a:spcPct val="25000"/>
              </a:lnSpc>
              <a:spcBef>
                <a:spcPct val="0"/>
              </a:spcBef>
              <a:buClr>
                <a:srgbClr val="3F7FFF"/>
              </a:buClr>
              <a:buFont typeface="Wingdings" pitchFamily="2" charset="2"/>
              <a:buChar char="§"/>
              <a:tabLst>
                <a:tab pos="952500" algn="l"/>
              </a:tabLst>
            </a:pPr>
            <a:endParaRPr lang="en-US" sz="2200" dirty="0">
              <a:solidFill>
                <a:schemeClr val="tx2">
                  <a:lumMod val="50000"/>
                </a:schemeClr>
              </a:solidFill>
              <a:latin typeface="Californian FB" panose="0207040306080B030204" pitchFamily="18" charset="0"/>
            </a:endParaRPr>
          </a:p>
        </p:txBody>
      </p:sp>
      <p:grpSp>
        <p:nvGrpSpPr>
          <p:cNvPr id="2" name="Group 5"/>
          <p:cNvGrpSpPr>
            <a:grpSpLocks/>
          </p:cNvGrpSpPr>
          <p:nvPr/>
        </p:nvGrpSpPr>
        <p:grpSpPr bwMode="auto">
          <a:xfrm>
            <a:off x="3233475" y="1970080"/>
            <a:ext cx="5371145" cy="4125920"/>
            <a:chOff x="4893186" y="-280331"/>
            <a:chExt cx="6043245" cy="3299593"/>
          </a:xfrm>
        </p:grpSpPr>
        <p:pic>
          <p:nvPicPr>
            <p:cNvPr id="3074" name="Picture 2"/>
            <p:cNvPicPr>
              <a:picLocks noChangeAspect="1" noChangeArrowheads="1"/>
            </p:cNvPicPr>
            <p:nvPr/>
          </p:nvPicPr>
          <p:blipFill>
            <a:blip r:embed="rId3" cstate="email"/>
            <a:srcRect/>
            <a:stretch>
              <a:fillRect/>
            </a:stretch>
          </p:blipFill>
          <p:spPr bwMode="auto">
            <a:xfrm>
              <a:off x="6517369" y="-280331"/>
              <a:ext cx="4419062" cy="3299593"/>
            </a:xfrm>
            <a:prstGeom prst="rect">
              <a:avLst/>
            </a:prstGeom>
            <a:noFill/>
            <a:ln w="9525">
              <a:noFill/>
              <a:miter lim="800000"/>
              <a:headEnd/>
              <a:tailEnd/>
            </a:ln>
            <a:scene3d>
              <a:camera prst="perspectiveLeft"/>
              <a:lightRig rig="threePt" dir="t"/>
            </a:scene3d>
          </p:spPr>
        </p:pic>
        <p:sp>
          <p:nvSpPr>
            <p:cNvPr id="7174" name="Rectangle 4"/>
            <p:cNvSpPr>
              <a:spLocks noChangeArrowheads="1"/>
            </p:cNvSpPr>
            <p:nvPr/>
          </p:nvSpPr>
          <p:spPr bwMode="auto">
            <a:xfrm>
              <a:off x="4893186" y="92019"/>
              <a:ext cx="5800068" cy="2554892"/>
            </a:xfrm>
            <a:prstGeom prst="rect">
              <a:avLst/>
            </a:prstGeom>
            <a:noFill/>
            <a:ln w="9525">
              <a:noFill/>
              <a:miter lim="800000"/>
              <a:headEnd/>
              <a:tailEnd/>
            </a:ln>
          </p:spPr>
          <p:txBody>
            <a:bodyPr wrap="square">
              <a:spAutoFit/>
            </a:bodyPr>
            <a:lstStyle/>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Two most recent pay stubs.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W-2 forms for the past two years.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Federal tax returns for the past two years.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Bank statements from the last two months.</a:t>
              </a:r>
            </a:p>
            <a:p>
              <a:pPr marL="2171700" lvl="4" indent="-342900" eaLnBrk="0" fontAlgn="base" hangingPunct="0">
                <a:spcBef>
                  <a:spcPct val="0"/>
                </a:spcBef>
                <a:spcAft>
                  <a:spcPct val="5000"/>
                </a:spcAft>
                <a:buFont typeface="Wingdings" pitchFamily="2" charset="2"/>
                <a:buChar char="§"/>
                <a:tabLst>
                  <a:tab pos="952500" algn="l"/>
                </a:tabLst>
              </a:pPr>
              <a:r>
                <a:rPr lang="en-US" dirty="0">
                  <a:solidFill>
                    <a:srgbClr val="FFFFFF"/>
                  </a:solidFill>
                  <a:latin typeface="Trebuchet MS" pitchFamily="34" charset="0"/>
                </a:rPr>
                <a:t> Long-term debt information such as credit cards, auto   loans, etc.</a:t>
              </a:r>
            </a:p>
          </p:txBody>
        </p:sp>
      </p:grpSp>
      <p:sp>
        <p:nvSpPr>
          <p:cNvPr id="7" name="TextBox 6"/>
          <p:cNvSpPr txBox="1"/>
          <p:nvPr/>
        </p:nvSpPr>
        <p:spPr>
          <a:xfrm>
            <a:off x="627250" y="988436"/>
            <a:ext cx="6304821" cy="584775"/>
          </a:xfrm>
          <a:prstGeom prst="rect">
            <a:avLst/>
          </a:prstGeom>
          <a:noFill/>
        </p:spPr>
        <p:txBody>
          <a:bodyPr wrap="square" rtlCol="0">
            <a:spAutoFit/>
          </a:bodyPr>
          <a:lstStyle/>
          <a:p>
            <a:pPr eaLnBrk="0" fontAlgn="base" hangingPunct="0">
              <a:spcBef>
                <a:spcPct val="0"/>
              </a:spcBef>
              <a:spcAft>
                <a:spcPct val="0"/>
              </a:spcAft>
            </a:pPr>
            <a:r>
              <a:rPr lang="en-US" sz="3200" dirty="0">
                <a:solidFill>
                  <a:schemeClr val="tx2">
                    <a:lumMod val="50000"/>
                  </a:schemeClr>
                </a:solidFill>
                <a:latin typeface="Californian FB" panose="0207040306080B030204" pitchFamily="18" charset="0"/>
              </a:rPr>
              <a:t>The Financing Process</a:t>
            </a:r>
          </a:p>
        </p:txBody>
      </p:sp>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093" y="482348"/>
            <a:ext cx="2590800" cy="1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7373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724024" y="869432"/>
            <a:ext cx="6470212" cy="64633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600" b="1" dirty="0">
                <a:solidFill>
                  <a:schemeClr val="tx2">
                    <a:lumMod val="50000"/>
                  </a:schemeClr>
                </a:solidFill>
                <a:latin typeface="Californian FB" panose="0207040306080B030204" pitchFamily="18" charset="0"/>
              </a:rPr>
              <a:t>Special</a:t>
            </a:r>
            <a:r>
              <a:rPr lang="en-US" sz="3600" b="1" dirty="0">
                <a:solidFill>
                  <a:schemeClr val="bg2">
                    <a:lumMod val="50000"/>
                  </a:schemeClr>
                </a:solidFill>
                <a:latin typeface="Californian FB" panose="0207040306080B030204" pitchFamily="18" charset="0"/>
              </a:rPr>
              <a:t> </a:t>
            </a:r>
            <a:r>
              <a:rPr lang="en-US" sz="3600" b="1" dirty="0">
                <a:solidFill>
                  <a:schemeClr val="tx2">
                    <a:lumMod val="50000"/>
                  </a:schemeClr>
                </a:solidFill>
                <a:latin typeface="Californian FB" panose="0207040306080B030204" pitchFamily="18" charset="0"/>
              </a:rPr>
              <a:t>Situations</a:t>
            </a:r>
          </a:p>
        </p:txBody>
      </p:sp>
      <p:sp>
        <p:nvSpPr>
          <p:cNvPr id="13315" name="Rectangle 6"/>
          <p:cNvSpPr>
            <a:spLocks noChangeArrowheads="1"/>
          </p:cNvSpPr>
          <p:nvPr/>
        </p:nvSpPr>
        <p:spPr bwMode="auto">
          <a:xfrm>
            <a:off x="0" y="1228612"/>
            <a:ext cx="9606778" cy="4311950"/>
          </a:xfrm>
          <a:prstGeom prst="rect">
            <a:avLst/>
          </a:prstGeom>
          <a:noFill/>
          <a:ln w="9525">
            <a:noFill/>
            <a:miter lim="800000"/>
            <a:headEnd/>
            <a:tailEnd/>
          </a:ln>
        </p:spPr>
        <p:txBody>
          <a:bodyPr wrap="square" anchor="ctr">
            <a:spAutoFit/>
          </a:bodyPr>
          <a:lstStyle/>
          <a:p>
            <a:pPr lvl="1" eaLnBrk="0" fontAlgn="base" hangingPunct="0">
              <a:lnSpc>
                <a:spcPct val="25000"/>
              </a:lnSpc>
              <a:spcBef>
                <a:spcPct val="0"/>
              </a:spcBef>
              <a:spcAft>
                <a:spcPct val="5000"/>
              </a:spcAft>
              <a:tabLst>
                <a:tab pos="952500" algn="l"/>
              </a:tabLst>
            </a:pPr>
            <a:endParaRPr lang="en-US" sz="2200" dirty="0">
              <a:solidFill>
                <a:srgbClr val="000000"/>
              </a:solidFill>
              <a:latin typeface="Trebuchet MS" pitchFamily="34" charset="0"/>
            </a:endParaRPr>
          </a:p>
          <a:p>
            <a:pPr lvl="1" eaLnBrk="0" fontAlgn="base" hangingPunct="0">
              <a:spcBef>
                <a:spcPct val="0"/>
              </a:spcBef>
              <a:spcAft>
                <a:spcPct val="5000"/>
              </a:spcAft>
              <a:tabLst>
                <a:tab pos="952500" algn="l"/>
              </a:tabLst>
            </a:pPr>
            <a:endParaRPr lang="en-US" sz="2800" u="sng" dirty="0">
              <a:solidFill>
                <a:schemeClr val="bg2">
                  <a:lumMod val="50000"/>
                </a:schemeClr>
              </a:solidFill>
              <a:latin typeface="Californian FB" panose="0207040306080B030204" pitchFamily="18" charset="0"/>
            </a:endParaRPr>
          </a:p>
          <a:p>
            <a:pPr lvl="1" eaLnBrk="0" fontAlgn="base" hangingPunct="0">
              <a:spcBef>
                <a:spcPct val="0"/>
              </a:spcBef>
              <a:spcAft>
                <a:spcPct val="5000"/>
              </a:spcAft>
              <a:tabLst>
                <a:tab pos="952500" algn="l"/>
              </a:tabLst>
            </a:pPr>
            <a:r>
              <a:rPr lang="en-US" sz="2800" dirty="0">
                <a:solidFill>
                  <a:schemeClr val="bg2">
                    <a:lumMod val="50000"/>
                  </a:schemeClr>
                </a:solidFill>
                <a:latin typeface="Californian FB" panose="0207040306080B030204" pitchFamily="18" charset="0"/>
              </a:rPr>
              <a:t>	</a:t>
            </a:r>
            <a:r>
              <a:rPr lang="en-US" sz="2800" dirty="0">
                <a:solidFill>
                  <a:schemeClr val="tx2">
                    <a:lumMod val="50000"/>
                  </a:schemeClr>
                </a:solidFill>
                <a:latin typeface="Californian FB" panose="0207040306080B030204" pitchFamily="18" charset="0"/>
              </a:rPr>
              <a:t>	</a:t>
            </a:r>
          </a:p>
          <a:p>
            <a:pPr lvl="1" eaLnBrk="0" fontAlgn="base" hangingPunct="0">
              <a:spcBef>
                <a:spcPct val="0"/>
              </a:spcBef>
              <a:spcAft>
                <a:spcPct val="5000"/>
              </a:spcAft>
              <a:tabLst>
                <a:tab pos="952500" algn="l"/>
              </a:tabLst>
            </a:pPr>
            <a:r>
              <a:rPr lang="en-US" sz="2800" dirty="0">
                <a:solidFill>
                  <a:schemeClr val="tx2">
                    <a:lumMod val="50000"/>
                  </a:schemeClr>
                </a:solidFill>
                <a:latin typeface="Californian FB" panose="0207040306080B030204" pitchFamily="18" charset="0"/>
              </a:rPr>
              <a:t>	  Builders</a:t>
            </a:r>
          </a:p>
          <a:p>
            <a:pPr lvl="1" eaLnBrk="0" fontAlgn="base" hangingPunct="0">
              <a:spcBef>
                <a:spcPct val="0"/>
              </a:spcBef>
              <a:spcAft>
                <a:spcPct val="5000"/>
              </a:spcAft>
              <a:tabLst>
                <a:tab pos="952500" algn="l"/>
              </a:tabLst>
            </a:pPr>
            <a:r>
              <a:rPr lang="en-US" sz="2800" dirty="0">
                <a:solidFill>
                  <a:schemeClr val="tx2">
                    <a:lumMod val="50000"/>
                  </a:schemeClr>
                </a:solidFill>
                <a:latin typeface="Californian FB" panose="0207040306080B030204" pitchFamily="18" charset="0"/>
              </a:rPr>
              <a:t>	  Open Houses</a:t>
            </a:r>
          </a:p>
          <a:p>
            <a:pPr lvl="1" eaLnBrk="0" fontAlgn="base" hangingPunct="0">
              <a:spcBef>
                <a:spcPct val="0"/>
              </a:spcBef>
              <a:spcAft>
                <a:spcPct val="5000"/>
              </a:spcAft>
              <a:tabLst>
                <a:tab pos="952500" algn="l"/>
              </a:tabLst>
            </a:pPr>
            <a:r>
              <a:rPr lang="en-US" sz="2800" dirty="0">
                <a:solidFill>
                  <a:schemeClr val="tx2">
                    <a:lumMod val="50000"/>
                  </a:schemeClr>
                </a:solidFill>
                <a:latin typeface="Californian FB" panose="0207040306080B030204" pitchFamily="18" charset="0"/>
              </a:rPr>
              <a:t>	  REOs/ Short Sales</a:t>
            </a:r>
          </a:p>
          <a:p>
            <a:pPr lvl="1" eaLnBrk="0" fontAlgn="base" hangingPunct="0">
              <a:spcBef>
                <a:spcPct val="0"/>
              </a:spcBef>
              <a:spcAft>
                <a:spcPct val="5000"/>
              </a:spcAft>
              <a:tabLst>
                <a:tab pos="952500" algn="l"/>
              </a:tabLst>
            </a:pPr>
            <a:endParaRPr lang="en-US" sz="2800" u="sng" dirty="0">
              <a:solidFill>
                <a:schemeClr val="tx2">
                  <a:lumMod val="50000"/>
                </a:schemeClr>
              </a:solidFill>
              <a:latin typeface="Californian FB" panose="0207040306080B030204" pitchFamily="18" charset="0"/>
            </a:endParaRPr>
          </a:p>
          <a:p>
            <a:pPr lvl="1" eaLnBrk="0" fontAlgn="base" hangingPunct="0">
              <a:spcBef>
                <a:spcPct val="0"/>
              </a:spcBef>
              <a:spcAft>
                <a:spcPct val="5000"/>
              </a:spcAft>
              <a:tabLst>
                <a:tab pos="952500" algn="l"/>
              </a:tabLst>
            </a:pPr>
            <a:r>
              <a:rPr lang="en-US" sz="2800" u="sng" dirty="0">
                <a:solidFill>
                  <a:schemeClr val="tx2">
                    <a:lumMod val="50000"/>
                  </a:schemeClr>
                </a:solidFill>
                <a:latin typeface="Californian FB" panose="0207040306080B030204" pitchFamily="18" charset="0"/>
              </a:rPr>
              <a:t>You still need representation.</a:t>
            </a:r>
          </a:p>
          <a:p>
            <a:pPr lvl="1" eaLnBrk="0" fontAlgn="base" hangingPunct="0">
              <a:spcBef>
                <a:spcPct val="0"/>
              </a:spcBef>
              <a:spcAft>
                <a:spcPct val="5000"/>
              </a:spcAft>
              <a:tabLst>
                <a:tab pos="952500" algn="l"/>
              </a:tabLst>
            </a:pPr>
            <a:endParaRPr lang="en-US" sz="1200" u="sng" dirty="0">
              <a:solidFill>
                <a:schemeClr val="tx2">
                  <a:lumMod val="50000"/>
                </a:schemeClr>
              </a:solidFill>
              <a:latin typeface="Californian FB" panose="0207040306080B030204" pitchFamily="18" charset="0"/>
            </a:endParaRPr>
          </a:p>
          <a:p>
            <a:pPr lvl="1" algn="just" eaLnBrk="0" fontAlgn="base" hangingPunct="0">
              <a:spcBef>
                <a:spcPct val="0"/>
              </a:spcBef>
              <a:spcAft>
                <a:spcPct val="5000"/>
              </a:spcAft>
              <a:tabLst>
                <a:tab pos="952500" algn="l"/>
              </a:tabLst>
            </a:pPr>
            <a:r>
              <a:rPr lang="en-US" sz="2400" dirty="0">
                <a:solidFill>
                  <a:schemeClr val="tx2">
                    <a:lumMod val="50000"/>
                  </a:schemeClr>
                </a:solidFill>
                <a:latin typeface="Californian FB" panose="0207040306080B030204" pitchFamily="18" charset="0"/>
              </a:rPr>
              <a:t>Take my card and ask my advice. </a:t>
            </a:r>
          </a:p>
          <a:p>
            <a:pPr lvl="1" algn="just" eaLnBrk="0" fontAlgn="base" hangingPunct="0">
              <a:spcBef>
                <a:spcPct val="0"/>
              </a:spcBef>
              <a:spcAft>
                <a:spcPct val="5000"/>
              </a:spcAft>
              <a:tabLst>
                <a:tab pos="952500" algn="l"/>
              </a:tabLst>
            </a:pPr>
            <a:r>
              <a:rPr lang="en-US" sz="2400" dirty="0">
                <a:solidFill>
                  <a:schemeClr val="tx2">
                    <a:lumMod val="50000"/>
                  </a:schemeClr>
                </a:solidFill>
                <a:latin typeface="Californian FB" panose="0207040306080B030204" pitchFamily="18" charset="0"/>
              </a:rPr>
              <a:t>The agent showing the property does not represent you.</a:t>
            </a:r>
          </a:p>
        </p:txBody>
      </p:sp>
      <p:pic>
        <p:nvPicPr>
          <p:cNvPr id="5" name="Picture 4" descr="agent showing house on web.jpeg"/>
          <p:cNvPicPr>
            <a:picLocks noChangeAspect="1"/>
          </p:cNvPicPr>
          <p:nvPr/>
        </p:nvPicPr>
        <p:blipFill>
          <a:blip r:embed="rId3" cstate="screen"/>
          <a:stretch>
            <a:fillRect/>
          </a:stretch>
        </p:blipFill>
        <p:spPr>
          <a:xfrm>
            <a:off x="5444187" y="2286000"/>
            <a:ext cx="3023655" cy="2419487"/>
          </a:xfrm>
          <a:prstGeom prst="rect">
            <a:avLst/>
          </a:prstGeom>
          <a:ln>
            <a:noFill/>
          </a:ln>
          <a:effectLst>
            <a:outerShdw blurRad="190500" algn="tl" rotWithShape="0">
              <a:srgbClr val="000000">
                <a:alpha val="70000"/>
              </a:srgbClr>
            </a:outerShdw>
          </a:effectLst>
        </p:spPr>
      </p:pic>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69944"/>
            <a:ext cx="2653672" cy="111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1702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659805" y="952012"/>
            <a:ext cx="6470212" cy="646331"/>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3600" b="1" dirty="0">
                <a:solidFill>
                  <a:schemeClr val="tx2">
                    <a:lumMod val="50000"/>
                  </a:schemeClr>
                </a:solidFill>
                <a:latin typeface="Californian FB" panose="0207040306080B030204" pitchFamily="18" charset="0"/>
              </a:rPr>
              <a:t>Lets start looking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1210" y="2552803"/>
            <a:ext cx="3603679" cy="32201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a:xfrm>
            <a:off x="650512" y="3810000"/>
            <a:ext cx="6172200" cy="114300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dirty="0">
                <a:solidFill>
                  <a:schemeClr val="tx2">
                    <a:lumMod val="50000"/>
                  </a:schemeClr>
                </a:solidFill>
                <a:latin typeface="Californian FB" panose="0207040306080B030204" pitchFamily="18" charset="0"/>
              </a:rPr>
              <a:t>What are your</a:t>
            </a:r>
          </a:p>
          <a:p>
            <a:r>
              <a:rPr lang="en-US" altLang="en-US" dirty="0">
                <a:solidFill>
                  <a:schemeClr val="tx2">
                    <a:lumMod val="50000"/>
                  </a:schemeClr>
                </a:solidFill>
                <a:latin typeface="Californian FB" panose="0207040306080B030204" pitchFamily="18" charset="0"/>
              </a:rPr>
              <a:t> primary needs?</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745842"/>
            <a:ext cx="1545431" cy="16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312" y="685592"/>
            <a:ext cx="2590800" cy="1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9241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525462" y="831969"/>
            <a:ext cx="8618537" cy="1138645"/>
          </a:xfrm>
          <a:prstGeom prst="rect">
            <a:avLst/>
          </a:prstGeom>
          <a:noFill/>
          <a:ln w="9525">
            <a:noFill/>
            <a:miter lim="800000"/>
            <a:headEnd/>
            <a:tailEnd/>
          </a:ln>
        </p:spPr>
        <p:txBody>
          <a:bodyPr>
            <a:spAutoFit/>
          </a:bodyPr>
          <a:lstStyle/>
          <a:p>
            <a:pPr eaLnBrk="0" fontAlgn="base" hangingPunct="0">
              <a:spcBef>
                <a:spcPct val="50000"/>
              </a:spcBef>
              <a:spcAft>
                <a:spcPct val="0"/>
              </a:spcAft>
            </a:pPr>
            <a:r>
              <a:rPr lang="en-US" sz="3600" b="1" dirty="0">
                <a:solidFill>
                  <a:schemeClr val="tx2">
                    <a:lumMod val="50000"/>
                  </a:schemeClr>
                </a:solidFill>
                <a:latin typeface="Californian FB" panose="0207040306080B030204" pitchFamily="18" charset="0"/>
              </a:rPr>
              <a:t>Write the Offer</a:t>
            </a:r>
          </a:p>
          <a:p>
            <a:pPr eaLnBrk="0" fontAlgn="base" hangingPunct="0">
              <a:lnSpc>
                <a:spcPct val="50000"/>
              </a:lnSpc>
              <a:spcBef>
                <a:spcPct val="50000"/>
              </a:spcBef>
              <a:spcAft>
                <a:spcPct val="0"/>
              </a:spcAft>
            </a:pPr>
            <a:endParaRPr lang="en-US" sz="3000" b="1" dirty="0">
              <a:solidFill>
                <a:schemeClr val="tx2">
                  <a:lumMod val="50000"/>
                </a:schemeClr>
              </a:solidFill>
              <a:latin typeface="Trebuchet MS" pitchFamily="34" charset="0"/>
            </a:endParaRPr>
          </a:p>
        </p:txBody>
      </p:sp>
      <p:sp>
        <p:nvSpPr>
          <p:cNvPr id="16387" name="Rectangle 5"/>
          <p:cNvSpPr>
            <a:spLocks noChangeArrowheads="1"/>
          </p:cNvSpPr>
          <p:nvPr/>
        </p:nvSpPr>
        <p:spPr bwMode="auto">
          <a:xfrm>
            <a:off x="4343400" y="2019322"/>
            <a:ext cx="4303595" cy="3210110"/>
          </a:xfrm>
          <a:prstGeom prst="rect">
            <a:avLst/>
          </a:prstGeom>
          <a:noFill/>
          <a:ln w="9525">
            <a:noFill/>
            <a:miter lim="800000"/>
            <a:headEnd/>
            <a:tailEnd/>
          </a:ln>
        </p:spPr>
        <p:txBody>
          <a:bodyPr wrap="square" anchor="ctr">
            <a:spAutoFit/>
          </a:bodyPr>
          <a:lstStyle/>
          <a:p>
            <a:pPr lvl="1" algn="r" eaLnBrk="0" fontAlgn="base" hangingPunct="0">
              <a:lnSpc>
                <a:spcPct val="25000"/>
              </a:lnSpc>
              <a:spcBef>
                <a:spcPct val="0"/>
              </a:spcBef>
              <a:spcAft>
                <a:spcPct val="5000"/>
              </a:spcAft>
              <a:tabLst>
                <a:tab pos="952500" algn="l"/>
              </a:tabLst>
            </a:pPr>
            <a:endParaRPr lang="en-US" sz="2200" dirty="0">
              <a:solidFill>
                <a:schemeClr val="tx2">
                  <a:lumMod val="50000"/>
                </a:schemeClr>
              </a:solidFill>
              <a:latin typeface="Trebuchet MS" pitchFamily="34" charset="0"/>
            </a:endParaRPr>
          </a:p>
          <a:p>
            <a:pPr lvl="1" eaLnBrk="0" fontAlgn="base" hangingPunct="0">
              <a:spcBef>
                <a:spcPct val="0"/>
              </a:spcBef>
              <a:spcAft>
                <a:spcPct val="5000"/>
              </a:spcAft>
              <a:tabLst>
                <a:tab pos="952500" algn="l"/>
              </a:tabLst>
            </a:pPr>
            <a:r>
              <a:rPr lang="en-US" sz="2800" dirty="0">
                <a:solidFill>
                  <a:schemeClr val="tx2">
                    <a:lumMod val="50000"/>
                  </a:schemeClr>
                </a:solidFill>
                <a:latin typeface="Californian FB" panose="0207040306080B030204" pitchFamily="18" charset="0"/>
              </a:rPr>
              <a:t>When we’ve found the right home, I will write the offer and ensure all paperwork is complete. Now is the time to cover PASA terms and  answer questions.</a:t>
            </a:r>
          </a:p>
        </p:txBody>
      </p:sp>
      <p:pic>
        <p:nvPicPr>
          <p:cNvPr id="5" name="Picture 4" descr="male at table.jpeg"/>
          <p:cNvPicPr>
            <a:picLocks noChangeAspect="1"/>
          </p:cNvPicPr>
          <p:nvPr/>
        </p:nvPicPr>
        <p:blipFill>
          <a:blip r:embed="rId3" cstate="screen"/>
          <a:srcRect/>
          <a:stretch>
            <a:fillRect/>
          </a:stretch>
        </p:blipFill>
        <p:spPr>
          <a:xfrm>
            <a:off x="624601" y="2019322"/>
            <a:ext cx="3947399" cy="3309741"/>
          </a:xfrm>
          <a:prstGeom prst="rect">
            <a:avLst/>
          </a:prstGeom>
          <a:ln>
            <a:noFill/>
          </a:ln>
          <a:effectLst>
            <a:outerShdw blurRad="190500" algn="tl" rotWithShape="0">
              <a:srgbClr val="000000">
                <a:alpha val="70000"/>
              </a:srgbClr>
            </a:outerShdw>
          </a:effec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9240" y="609600"/>
            <a:ext cx="2590800" cy="109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8037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560745" y="1832645"/>
            <a:ext cx="5768944" cy="472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80000"/>
              </a:lnSpc>
            </a:pPr>
            <a:endParaRPr lang="en-US" altLang="en-US" sz="2400" u="sng" dirty="0">
              <a:solidFill>
                <a:schemeClr val="bg2">
                  <a:lumMod val="50000"/>
                </a:schemeClr>
              </a:solidFill>
              <a:latin typeface="Californian FB" panose="0207040306080B030204" pitchFamily="18" charset="0"/>
            </a:endParaRPr>
          </a:p>
          <a:p>
            <a:pPr>
              <a:lnSpc>
                <a:spcPct val="80000"/>
              </a:lnSpc>
            </a:pPr>
            <a:r>
              <a:rPr lang="en-US" altLang="en-US" sz="2400" dirty="0">
                <a:solidFill>
                  <a:schemeClr val="tx2">
                    <a:lumMod val="50000"/>
                  </a:schemeClr>
                </a:solidFill>
                <a:latin typeface="Californian FB" panose="0207040306080B030204" pitchFamily="18" charset="0"/>
              </a:rPr>
              <a:t>Escrow Deposit</a:t>
            </a:r>
            <a:endParaRPr lang="en-US" altLang="en-US" sz="1050" dirty="0">
              <a:solidFill>
                <a:schemeClr val="tx2">
                  <a:lumMod val="50000"/>
                </a:schemeClr>
              </a:solidFill>
              <a:latin typeface="Californian FB" panose="0207040306080B030204" pitchFamily="18" charset="0"/>
            </a:endParaRPr>
          </a:p>
          <a:p>
            <a:pPr>
              <a:lnSpc>
                <a:spcPct val="80000"/>
              </a:lnSpc>
            </a:pPr>
            <a:r>
              <a:rPr lang="en-US" altLang="en-US" sz="2400" dirty="0">
                <a:solidFill>
                  <a:schemeClr val="tx2">
                    <a:lumMod val="50000"/>
                  </a:schemeClr>
                </a:solidFill>
                <a:latin typeface="Californian FB" panose="0207040306080B030204" pitchFamily="18" charset="0"/>
              </a:rPr>
              <a:t>Time to close</a:t>
            </a:r>
            <a:endParaRPr lang="en-US" altLang="en-US" sz="1050" dirty="0">
              <a:solidFill>
                <a:schemeClr val="tx2">
                  <a:lumMod val="50000"/>
                </a:schemeClr>
              </a:solidFill>
              <a:latin typeface="Californian FB" panose="0207040306080B030204" pitchFamily="18" charset="0"/>
            </a:endParaRPr>
          </a:p>
          <a:p>
            <a:pPr>
              <a:lnSpc>
                <a:spcPct val="80000"/>
              </a:lnSpc>
            </a:pPr>
            <a:r>
              <a:rPr lang="en-US" altLang="en-US" sz="2400" dirty="0">
                <a:solidFill>
                  <a:schemeClr val="tx2">
                    <a:lumMod val="50000"/>
                  </a:schemeClr>
                </a:solidFill>
                <a:latin typeface="Californian FB" panose="0207040306080B030204" pitchFamily="18" charset="0"/>
              </a:rPr>
              <a:t>Contingencies</a:t>
            </a:r>
          </a:p>
          <a:p>
            <a:pPr lvl="1">
              <a:lnSpc>
                <a:spcPct val="80000"/>
              </a:lnSpc>
            </a:pPr>
            <a:r>
              <a:rPr lang="en-US" altLang="en-US" sz="2000" dirty="0">
                <a:solidFill>
                  <a:schemeClr val="tx2">
                    <a:lumMod val="50000"/>
                  </a:schemeClr>
                </a:solidFill>
                <a:latin typeface="Californian FB" panose="0207040306080B030204" pitchFamily="18" charset="0"/>
              </a:rPr>
              <a:t>Inspections</a:t>
            </a:r>
          </a:p>
          <a:p>
            <a:pPr lvl="1">
              <a:lnSpc>
                <a:spcPct val="80000"/>
              </a:lnSpc>
            </a:pPr>
            <a:r>
              <a:rPr lang="en-US" altLang="en-US" sz="2000" dirty="0">
                <a:solidFill>
                  <a:schemeClr val="tx2">
                    <a:lumMod val="50000"/>
                  </a:schemeClr>
                </a:solidFill>
                <a:latin typeface="Californian FB" panose="0207040306080B030204" pitchFamily="18" charset="0"/>
              </a:rPr>
              <a:t>Financing</a:t>
            </a:r>
          </a:p>
          <a:p>
            <a:pPr lvl="1">
              <a:lnSpc>
                <a:spcPct val="80000"/>
              </a:lnSpc>
            </a:pPr>
            <a:r>
              <a:rPr lang="en-US" altLang="en-US" sz="2000" dirty="0">
                <a:solidFill>
                  <a:schemeClr val="tx2">
                    <a:lumMod val="50000"/>
                  </a:schemeClr>
                </a:solidFill>
                <a:latin typeface="Californian FB" panose="0207040306080B030204" pitchFamily="18" charset="0"/>
              </a:rPr>
              <a:t>Other</a:t>
            </a:r>
            <a:endParaRPr lang="en-US" altLang="en-US" sz="1050" dirty="0">
              <a:solidFill>
                <a:schemeClr val="tx2">
                  <a:lumMod val="50000"/>
                </a:schemeClr>
              </a:solidFill>
              <a:latin typeface="Californian FB" panose="0207040306080B030204" pitchFamily="18" charset="0"/>
            </a:endParaRPr>
          </a:p>
          <a:p>
            <a:r>
              <a:rPr lang="en-US" altLang="en-US" sz="2400" dirty="0">
                <a:solidFill>
                  <a:schemeClr val="tx2">
                    <a:lumMod val="50000"/>
                  </a:schemeClr>
                </a:solidFill>
                <a:latin typeface="Californian FB" panose="0207040306080B030204" pitchFamily="18" charset="0"/>
              </a:rPr>
              <a:t>Closing Costs</a:t>
            </a:r>
          </a:p>
          <a:p>
            <a:r>
              <a:rPr lang="en-US" altLang="en-US" sz="2400" dirty="0">
                <a:solidFill>
                  <a:schemeClr val="tx2">
                    <a:lumMod val="50000"/>
                  </a:schemeClr>
                </a:solidFill>
                <a:latin typeface="Californian FB" panose="0207040306080B030204" pitchFamily="18" charset="0"/>
              </a:rPr>
              <a:t>Special Conditions</a:t>
            </a:r>
          </a:p>
          <a:p>
            <a:r>
              <a:rPr lang="en-US" altLang="en-US" sz="2400" dirty="0">
                <a:solidFill>
                  <a:schemeClr val="tx2">
                    <a:lumMod val="50000"/>
                  </a:schemeClr>
                </a:solidFill>
                <a:latin typeface="Californian FB" panose="0207040306080B030204" pitchFamily="18" charset="0"/>
              </a:rPr>
              <a:t>Personalty</a:t>
            </a:r>
          </a:p>
          <a:p>
            <a:pPr>
              <a:lnSpc>
                <a:spcPct val="80000"/>
              </a:lnSpc>
            </a:pPr>
            <a:r>
              <a:rPr lang="en-US" altLang="en-US" sz="2400" dirty="0">
                <a:solidFill>
                  <a:schemeClr val="tx2">
                    <a:lumMod val="50000"/>
                  </a:schemeClr>
                </a:solidFill>
                <a:latin typeface="Californian FB" panose="0207040306080B030204" pitchFamily="18" charset="0"/>
              </a:rPr>
              <a:t>Price</a:t>
            </a:r>
          </a:p>
          <a:p>
            <a:pPr>
              <a:lnSpc>
                <a:spcPct val="80000"/>
              </a:lnSpc>
            </a:pPr>
            <a:endParaRPr lang="en-US" altLang="en-US" sz="2000" u="sng" dirty="0">
              <a:solidFill>
                <a:schemeClr val="tx2">
                  <a:lumMod val="50000"/>
                </a:schemeClr>
              </a:solidFill>
              <a:latin typeface="Californian FB" panose="0207040306080B030204" pitchFamily="18"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169" y="2362200"/>
            <a:ext cx="3086101" cy="2506909"/>
          </a:xfrm>
          <a:prstGeom prst="rect">
            <a:avLst/>
          </a:prstGeom>
          <a:ln>
            <a:noFill/>
          </a:ln>
          <a:effectLst>
            <a:outerShdw blurRad="292100" dist="139700" dir="2700000" algn="tl" rotWithShape="0">
              <a:srgbClr val="333333">
                <a:alpha val="65000"/>
              </a:srgbClr>
            </a:outerShdw>
          </a:effectLst>
          <a:extLst>
            <a:ext uri="{91240B29-F687-4F45-9708-019B960494DF}">
              <a14:hiddenLine xmlns:a14="http://schemas.microsoft.com/office/drawing/2010/main" w="9525">
                <a:solidFill>
                  <a:schemeClr val="tx1"/>
                </a:solidFill>
                <a:miter lim="800000"/>
                <a:headEnd/>
                <a:tailEnd/>
              </a14:hiddenLine>
            </a:ext>
          </a:extLst>
        </p:spPr>
      </p:pic>
      <p:sp>
        <p:nvSpPr>
          <p:cNvPr id="10" name="Rectangle 2"/>
          <p:cNvSpPr txBox="1">
            <a:spLocks noChangeArrowheads="1"/>
          </p:cNvSpPr>
          <p:nvPr/>
        </p:nvSpPr>
        <p:spPr>
          <a:xfrm>
            <a:off x="4191000" y="4648200"/>
            <a:ext cx="6172200" cy="1143000"/>
          </a:xfrm>
          <a:prstGeom prst="rect">
            <a:avLst/>
          </a:prstGeom>
        </p:spPr>
        <p:txBody>
          <a:bodyPr vert="horz" anchor="b">
            <a:normAutofit/>
          </a:bodyPr>
          <a:lst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a:lstStyle>
          <a:p>
            <a:r>
              <a:rPr lang="en-US" altLang="en-US" sz="2400" b="0" dirty="0">
                <a:solidFill>
                  <a:srgbClr val="C00000"/>
                </a:solidFill>
                <a:latin typeface="Californian FB" panose="0207040306080B030204" pitchFamily="18" charset="0"/>
              </a:rPr>
              <a:t>Let’s get the basics down now</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3154" y="564990"/>
            <a:ext cx="2269845" cy="95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 Box 3"/>
          <p:cNvSpPr txBox="1">
            <a:spLocks noChangeArrowheads="1"/>
          </p:cNvSpPr>
          <p:nvPr/>
        </p:nvSpPr>
        <p:spPr bwMode="auto">
          <a:xfrm>
            <a:off x="560745" y="1520495"/>
            <a:ext cx="8618537" cy="368434"/>
          </a:xfrm>
          <a:prstGeom prst="rect">
            <a:avLst/>
          </a:prstGeom>
          <a:noFill/>
          <a:ln w="9525">
            <a:noFill/>
            <a:miter lim="800000"/>
            <a:headEnd/>
            <a:tailEnd/>
          </a:ln>
        </p:spPr>
        <p:txBody>
          <a:bodyPr>
            <a:spAutoFit/>
          </a:bodyPr>
          <a:lstStyle/>
          <a:p>
            <a:pPr eaLnBrk="0" fontAlgn="base" hangingPunct="0">
              <a:lnSpc>
                <a:spcPct val="50000"/>
              </a:lnSpc>
              <a:spcBef>
                <a:spcPct val="50000"/>
              </a:spcBef>
              <a:spcAft>
                <a:spcPct val="0"/>
              </a:spcAft>
            </a:pPr>
            <a:r>
              <a:rPr lang="en-US" sz="3000" b="1" dirty="0">
                <a:solidFill>
                  <a:schemeClr val="tx2">
                    <a:lumMod val="50000"/>
                  </a:schemeClr>
                </a:solidFill>
                <a:latin typeface="Californian FB" panose="0207040306080B030204" pitchFamily="18" charset="0"/>
              </a:rPr>
              <a:t>The 7 Key elements to your offer:</a:t>
            </a:r>
          </a:p>
        </p:txBody>
      </p:sp>
    </p:spTree>
    <p:extLst>
      <p:ext uri="{BB962C8B-B14F-4D97-AF65-F5344CB8AC3E}">
        <p14:creationId xmlns:p14="http://schemas.microsoft.com/office/powerpoint/2010/main" val="4144767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09600" y="1223207"/>
            <a:ext cx="6172200" cy="1143000"/>
          </a:xfrm>
          <a:prstGeom prst="rect">
            <a:avLst/>
          </a:prstGeom>
        </p:spPr>
        <p:txBody>
          <a:bodyPr/>
          <a:lstStyle/>
          <a:p>
            <a:pPr eaLnBrk="1" hangingPunct="1"/>
            <a:r>
              <a:rPr lang="en-US" altLang="en-US" sz="2800" dirty="0">
                <a:solidFill>
                  <a:schemeClr val="tx2">
                    <a:lumMod val="50000"/>
                  </a:schemeClr>
                </a:solidFill>
                <a:latin typeface="Californian FB" panose="0207040306080B030204" pitchFamily="18" charset="0"/>
              </a:rPr>
              <a:t>Other Issues</a:t>
            </a:r>
          </a:p>
        </p:txBody>
      </p:sp>
      <p:sp>
        <p:nvSpPr>
          <p:cNvPr id="30723" name="Rectangle 3"/>
          <p:cNvSpPr>
            <a:spLocks noGrp="1" noChangeArrowheads="1"/>
          </p:cNvSpPr>
          <p:nvPr>
            <p:ph type="body" idx="4294967295"/>
          </p:nvPr>
        </p:nvSpPr>
        <p:spPr>
          <a:xfrm>
            <a:off x="609600" y="2514600"/>
            <a:ext cx="7049193" cy="4724400"/>
          </a:xfrm>
          <a:prstGeom prst="rect">
            <a:avLst/>
          </a:prstGeom>
        </p:spPr>
        <p:txBody>
          <a:bodyPr>
            <a:normAutofit/>
          </a:bodyPr>
          <a:lstStyle/>
          <a:p>
            <a:pPr eaLnBrk="1" hangingPunct="1">
              <a:lnSpc>
                <a:spcPct val="80000"/>
              </a:lnSpc>
            </a:pPr>
            <a:r>
              <a:rPr lang="en-US" altLang="en-US" u="sng" dirty="0">
                <a:solidFill>
                  <a:schemeClr val="tx2">
                    <a:lumMod val="50000"/>
                  </a:schemeClr>
                </a:solidFill>
                <a:latin typeface="Californian FB" panose="0207040306080B030204" pitchFamily="18" charset="0"/>
              </a:rPr>
              <a:t>Appraisal</a:t>
            </a:r>
            <a:r>
              <a:rPr lang="en-US" altLang="en-US" sz="2400" u="sng" dirty="0">
                <a:solidFill>
                  <a:schemeClr val="tx2">
                    <a:lumMod val="50000"/>
                  </a:schemeClr>
                </a:solidFill>
                <a:latin typeface="Californian FB" panose="0207040306080B030204" pitchFamily="18" charset="0"/>
              </a:rPr>
              <a:t> </a:t>
            </a:r>
            <a:r>
              <a:rPr lang="en-US" altLang="en-US" sz="2400" dirty="0">
                <a:solidFill>
                  <a:schemeClr val="tx2">
                    <a:lumMod val="50000"/>
                  </a:schemeClr>
                </a:solidFill>
                <a:latin typeface="Californian FB" panose="0207040306080B030204" pitchFamily="18" charset="0"/>
              </a:rPr>
              <a:t>– Assurance to the Lender that you are paying an appropriate price for the home. (Remember, only your lender can order the appraisal.)</a:t>
            </a:r>
          </a:p>
          <a:p>
            <a:pPr eaLnBrk="1" hangingPunct="1">
              <a:lnSpc>
                <a:spcPct val="80000"/>
              </a:lnSpc>
            </a:pPr>
            <a:endParaRPr lang="en-US" altLang="en-US" sz="2400" dirty="0">
              <a:solidFill>
                <a:schemeClr val="tx2">
                  <a:lumMod val="50000"/>
                </a:schemeClr>
              </a:solidFill>
              <a:latin typeface="Californian FB" panose="0207040306080B030204" pitchFamily="18" charset="0"/>
            </a:endParaRPr>
          </a:p>
          <a:p>
            <a:pPr eaLnBrk="1" hangingPunct="1">
              <a:lnSpc>
                <a:spcPct val="80000"/>
              </a:lnSpc>
            </a:pPr>
            <a:endParaRPr lang="en-US" altLang="en-US" sz="1200" dirty="0">
              <a:solidFill>
                <a:schemeClr val="tx2">
                  <a:lumMod val="50000"/>
                </a:schemeClr>
              </a:solidFill>
              <a:latin typeface="Californian FB" panose="0207040306080B030204" pitchFamily="18" charset="0"/>
            </a:endParaRPr>
          </a:p>
          <a:p>
            <a:pPr>
              <a:lnSpc>
                <a:spcPct val="80000"/>
              </a:lnSpc>
            </a:pPr>
            <a:r>
              <a:rPr lang="en-US" altLang="en-US" u="sng" dirty="0">
                <a:solidFill>
                  <a:schemeClr val="tx2">
                    <a:lumMod val="50000"/>
                  </a:schemeClr>
                </a:solidFill>
                <a:latin typeface="Californian FB" panose="0207040306080B030204" pitchFamily="18" charset="0"/>
              </a:rPr>
              <a:t>Survey</a:t>
            </a:r>
            <a:r>
              <a:rPr lang="en-US" altLang="en-US" dirty="0">
                <a:solidFill>
                  <a:schemeClr val="tx2">
                    <a:lumMod val="50000"/>
                  </a:schemeClr>
                </a:solidFill>
                <a:latin typeface="Californian FB" panose="0207040306080B030204" pitchFamily="18" charset="0"/>
              </a:rPr>
              <a:t> – Check for encroachments</a:t>
            </a:r>
          </a:p>
          <a:p>
            <a:pPr>
              <a:lnSpc>
                <a:spcPct val="80000"/>
              </a:lnSpc>
            </a:pPr>
            <a:endParaRPr lang="en-US" altLang="en-US" dirty="0">
              <a:solidFill>
                <a:schemeClr val="tx2">
                  <a:lumMod val="50000"/>
                </a:schemeClr>
              </a:solidFill>
              <a:latin typeface="Californian FB" panose="0207040306080B030204" pitchFamily="18" charset="0"/>
            </a:endParaRPr>
          </a:p>
          <a:p>
            <a:pPr>
              <a:lnSpc>
                <a:spcPct val="80000"/>
              </a:lnSpc>
            </a:pPr>
            <a:endParaRPr lang="en-US" altLang="en-US" sz="1200" u="sng" dirty="0">
              <a:solidFill>
                <a:schemeClr val="tx2">
                  <a:lumMod val="50000"/>
                </a:schemeClr>
              </a:solidFill>
              <a:latin typeface="Californian FB" panose="0207040306080B030204" pitchFamily="18" charset="0"/>
            </a:endParaRPr>
          </a:p>
          <a:p>
            <a:pPr>
              <a:lnSpc>
                <a:spcPct val="80000"/>
              </a:lnSpc>
            </a:pPr>
            <a:r>
              <a:rPr lang="en-US" altLang="en-US" u="sng" dirty="0">
                <a:solidFill>
                  <a:schemeClr val="tx2">
                    <a:lumMod val="50000"/>
                  </a:schemeClr>
                </a:solidFill>
                <a:latin typeface="Californian FB" panose="0207040306080B030204" pitchFamily="18" charset="0"/>
              </a:rPr>
              <a:t>Title Insurance </a:t>
            </a:r>
            <a:r>
              <a:rPr lang="en-US" altLang="en-US" dirty="0">
                <a:solidFill>
                  <a:schemeClr val="tx2">
                    <a:lumMod val="50000"/>
                  </a:schemeClr>
                </a:solidFill>
                <a:latin typeface="Californian FB" panose="0207040306080B030204" pitchFamily="18" charset="0"/>
              </a:rPr>
              <a:t>– Mortgage or owners policy</a:t>
            </a:r>
          </a:p>
          <a:p>
            <a:pPr>
              <a:lnSpc>
                <a:spcPct val="80000"/>
              </a:lnSpc>
            </a:pPr>
            <a:endParaRPr lang="en-US" altLang="en-US" sz="1200" dirty="0">
              <a:solidFill>
                <a:schemeClr val="tx2">
                  <a:lumMod val="50000"/>
                </a:schemeClr>
              </a:solidFill>
              <a:latin typeface="Californian FB" panose="0207040306080B030204" pitchFamily="18"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540242"/>
            <a:ext cx="1051807" cy="115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956" y="674589"/>
            <a:ext cx="25908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420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546545" y="1652979"/>
            <a:ext cx="6172200" cy="1143000"/>
          </a:xfrm>
          <a:prstGeom prst="rect">
            <a:avLst/>
          </a:prstGeom>
        </p:spPr>
        <p:txBody>
          <a:bodyPr>
            <a:normAutofit/>
          </a:bodyPr>
          <a:lstStyle/>
          <a:p>
            <a:pPr eaLnBrk="1" hangingPunct="1"/>
            <a:r>
              <a:rPr lang="en-US" altLang="en-US" sz="2800" dirty="0">
                <a:solidFill>
                  <a:schemeClr val="tx2">
                    <a:lumMod val="50000"/>
                  </a:schemeClr>
                </a:solidFill>
                <a:latin typeface="Californian FB" panose="0207040306080B030204" pitchFamily="18" charset="0"/>
              </a:rPr>
              <a:t>Our partnership - </a:t>
            </a:r>
            <a:r>
              <a:rPr lang="en-US" altLang="en-US" sz="5400" dirty="0">
                <a:solidFill>
                  <a:srgbClr val="C00000"/>
                </a:solidFill>
                <a:latin typeface="Gabriola" panose="04040605051002020D02" pitchFamily="82" charset="0"/>
              </a:rPr>
              <a:t>You</a:t>
            </a:r>
          </a:p>
        </p:txBody>
      </p:sp>
      <p:sp>
        <p:nvSpPr>
          <p:cNvPr id="6" name="Rectangle 3"/>
          <p:cNvSpPr txBox="1">
            <a:spLocks noChangeArrowheads="1"/>
          </p:cNvSpPr>
          <p:nvPr/>
        </p:nvSpPr>
        <p:spPr>
          <a:xfrm>
            <a:off x="377865" y="3200400"/>
            <a:ext cx="4550180" cy="4724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lnSpc>
                <a:spcPct val="80000"/>
              </a:lnSpc>
              <a:buClr>
                <a:schemeClr val="tx2">
                  <a:lumMod val="50000"/>
                </a:schemeClr>
              </a:buClr>
            </a:pPr>
            <a:r>
              <a:rPr lang="en-US" altLang="en-US" dirty="0">
                <a:solidFill>
                  <a:schemeClr val="tx2">
                    <a:lumMod val="50000"/>
                  </a:schemeClr>
                </a:solidFill>
                <a:latin typeface="Californian FB" panose="0207040306080B030204" pitchFamily="18" charset="0"/>
              </a:rPr>
              <a:t>Communicate with me</a:t>
            </a:r>
          </a:p>
          <a:p>
            <a:pPr lvl="1">
              <a:lnSpc>
                <a:spcPct val="80000"/>
              </a:lnSpc>
              <a:buClr>
                <a:schemeClr val="tx2">
                  <a:lumMod val="50000"/>
                </a:schemeClr>
              </a:buClr>
            </a:pPr>
            <a:r>
              <a:rPr lang="en-US" altLang="en-US" sz="2800" dirty="0">
                <a:solidFill>
                  <a:schemeClr val="tx2">
                    <a:lumMod val="50000"/>
                  </a:schemeClr>
                </a:solidFill>
                <a:latin typeface="Californian FB" panose="0207040306080B030204" pitchFamily="18" charset="0"/>
              </a:rPr>
              <a:t>Your wishes</a:t>
            </a:r>
          </a:p>
          <a:p>
            <a:pPr lvl="1">
              <a:lnSpc>
                <a:spcPct val="80000"/>
              </a:lnSpc>
              <a:buClr>
                <a:schemeClr val="tx2">
                  <a:lumMod val="50000"/>
                </a:schemeClr>
              </a:buClr>
            </a:pPr>
            <a:r>
              <a:rPr lang="en-US" altLang="en-US" sz="2800" dirty="0">
                <a:solidFill>
                  <a:schemeClr val="tx2">
                    <a:lumMod val="50000"/>
                  </a:schemeClr>
                </a:solidFill>
                <a:latin typeface="Californian FB" panose="0207040306080B030204" pitchFamily="18" charset="0"/>
              </a:rPr>
              <a:t>My performance</a:t>
            </a:r>
            <a:r>
              <a:rPr lang="en-US" altLang="en-US" sz="3200" dirty="0">
                <a:solidFill>
                  <a:schemeClr val="tx2">
                    <a:lumMod val="50000"/>
                  </a:schemeClr>
                </a:solidFill>
                <a:latin typeface="Californian FB" panose="0207040306080B030204" pitchFamily="18" charset="0"/>
              </a:rPr>
              <a:t> </a:t>
            </a:r>
          </a:p>
          <a:p>
            <a:pPr>
              <a:lnSpc>
                <a:spcPct val="80000"/>
              </a:lnSpc>
              <a:buClr>
                <a:schemeClr val="tx2">
                  <a:lumMod val="50000"/>
                </a:schemeClr>
              </a:buClr>
            </a:pPr>
            <a:r>
              <a:rPr lang="en-US" altLang="en-US" dirty="0">
                <a:solidFill>
                  <a:schemeClr val="tx2">
                    <a:lumMod val="50000"/>
                  </a:schemeClr>
                </a:solidFill>
                <a:latin typeface="Californian FB" panose="0207040306080B030204" pitchFamily="18" charset="0"/>
              </a:rPr>
              <a:t>Verbalize your offer to me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630" y="2543180"/>
            <a:ext cx="3411417" cy="21628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44126"/>
            <a:ext cx="2590800" cy="109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22469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Custom 10">
      <a:dk1>
        <a:srgbClr val="F2F2F2"/>
      </a:dk1>
      <a:lt1>
        <a:srgbClr val="FFFFFF"/>
      </a:lt1>
      <a:dk2>
        <a:srgbClr val="0070C0"/>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821</TotalTime>
  <Words>6837</Words>
  <Application>Microsoft Office PowerPoint</Application>
  <PresentationFormat>On-screen Show (4:3)</PresentationFormat>
  <Paragraphs>403</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Californian FB</vt:lpstr>
      <vt:lpstr>Gabriola</vt:lpstr>
      <vt:lpstr>Trebuchet MS</vt:lpstr>
      <vt:lpstr>Verdana</vt:lpstr>
      <vt:lpstr>Wingdings</vt:lpstr>
      <vt:lpstr>Wingdings 2</vt:lpstr>
      <vt:lpstr>Aspect</vt:lpstr>
      <vt:lpstr>PowerPoint Presentation</vt:lpstr>
      <vt:lpstr>7 Steps to Buying a Home </vt:lpstr>
      <vt:lpstr>PowerPoint Presentation</vt:lpstr>
      <vt:lpstr>PowerPoint Presentation</vt:lpstr>
      <vt:lpstr>PowerPoint Presentation</vt:lpstr>
      <vt:lpstr>PowerPoint Presentation</vt:lpstr>
      <vt:lpstr>PowerPoint Presentation</vt:lpstr>
      <vt:lpstr>Other Issues</vt:lpstr>
      <vt:lpstr>Our partnership - You</vt:lpstr>
      <vt:lpstr>Our partnership ~ Me</vt:lpstr>
      <vt:lpstr>House Hunting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Vanguard Realty</dc:creator>
  <cp:lastModifiedBy>Vanguard</cp:lastModifiedBy>
  <cp:revision>71</cp:revision>
  <cp:lastPrinted>2014-12-08T21:04:02Z</cp:lastPrinted>
  <dcterms:created xsi:type="dcterms:W3CDTF">2014-07-14T18:39:33Z</dcterms:created>
  <dcterms:modified xsi:type="dcterms:W3CDTF">2019-04-29T16:26:27Z</dcterms:modified>
</cp:coreProperties>
</file>